
<file path=[Content_Types].xml><?xml version="1.0" encoding="utf-8"?>
<Types xmlns="http://schemas.openxmlformats.org/package/2006/content-types"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5" r:id="rId16"/>
    <p:sldId id="270" r:id="rId17"/>
    <p:sldId id="271" r:id="rId18"/>
    <p:sldId id="272" r:id="rId19"/>
    <p:sldId id="273" r:id="rId20"/>
    <p:sldId id="274" r:id="rId21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714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958788" y="284892"/>
            <a:ext cx="4274423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61656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61656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61656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61656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19829" y="263636"/>
            <a:ext cx="1165807" cy="65281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59026" y="284892"/>
            <a:ext cx="4274184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61656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193601" y="1912382"/>
            <a:ext cx="5804796" cy="3591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61295" y="6560678"/>
            <a:ext cx="245745" cy="2089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71726" y="321653"/>
            <a:ext cx="4248785" cy="283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10"/>
              </a:lnSpc>
            </a:pPr>
            <a:r>
              <a:rPr sz="2000" b="1" spc="-5" dirty="0">
                <a:solidFill>
                  <a:srgbClr val="616566"/>
                </a:solidFill>
                <a:latin typeface="Arial"/>
                <a:cs typeface="Arial"/>
              </a:rPr>
              <a:t>Module</a:t>
            </a:r>
            <a:r>
              <a:rPr sz="2000" b="1" spc="5" dirty="0">
                <a:solidFill>
                  <a:srgbClr val="616566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616566"/>
                </a:solidFill>
                <a:latin typeface="Arial"/>
                <a:cs typeface="Arial"/>
              </a:rPr>
              <a:t>24: </a:t>
            </a:r>
            <a:r>
              <a:rPr sz="2000" b="1" spc="-5" dirty="0">
                <a:solidFill>
                  <a:srgbClr val="616566"/>
                </a:solidFill>
                <a:latin typeface="Arial"/>
                <a:cs typeface="Arial"/>
              </a:rPr>
              <a:t>Prepare</a:t>
            </a:r>
            <a:r>
              <a:rPr sz="2000" b="1" spc="5" dirty="0">
                <a:solidFill>
                  <a:srgbClr val="616566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616566"/>
                </a:solidFill>
                <a:latin typeface="Arial"/>
                <a:cs typeface="Arial"/>
              </a:rPr>
              <a:t>For</a:t>
            </a:r>
            <a:r>
              <a:rPr sz="2000" b="1" spc="5" dirty="0">
                <a:solidFill>
                  <a:srgbClr val="616566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616566"/>
                </a:solidFill>
                <a:latin typeface="Arial"/>
                <a:cs typeface="Arial"/>
              </a:rPr>
              <a:t>Evacuation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984" y="1001"/>
            <a:ext cx="12185015" cy="6857365"/>
            <a:chOff x="1984" y="1001"/>
            <a:chExt cx="12185015" cy="68573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90841" y="265168"/>
              <a:ext cx="1223520" cy="60409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84" y="1001"/>
              <a:ext cx="12184957" cy="68569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157240" y="5909299"/>
              <a:ext cx="2382520" cy="574675"/>
            </a:xfrm>
            <a:custGeom>
              <a:avLst/>
              <a:gdLst/>
              <a:ahLst/>
              <a:cxnLst/>
              <a:rect l="l" t="t" r="r" b="b"/>
              <a:pathLst>
                <a:path w="2382520" h="574675">
                  <a:moveTo>
                    <a:pt x="2286593" y="0"/>
                  </a:moveTo>
                  <a:lnTo>
                    <a:pt x="95699" y="0"/>
                  </a:lnTo>
                  <a:lnTo>
                    <a:pt x="58448" y="7520"/>
                  </a:lnTo>
                  <a:lnTo>
                    <a:pt x="28029" y="28029"/>
                  </a:lnTo>
                  <a:lnTo>
                    <a:pt x="7520" y="58449"/>
                  </a:lnTo>
                  <a:lnTo>
                    <a:pt x="0" y="95700"/>
                  </a:lnTo>
                  <a:lnTo>
                    <a:pt x="0" y="478489"/>
                  </a:lnTo>
                  <a:lnTo>
                    <a:pt x="7520" y="515740"/>
                  </a:lnTo>
                  <a:lnTo>
                    <a:pt x="28029" y="546160"/>
                  </a:lnTo>
                  <a:lnTo>
                    <a:pt x="58448" y="566669"/>
                  </a:lnTo>
                  <a:lnTo>
                    <a:pt x="95699" y="574190"/>
                  </a:lnTo>
                  <a:lnTo>
                    <a:pt x="2286593" y="574190"/>
                  </a:lnTo>
                  <a:lnTo>
                    <a:pt x="2323843" y="566669"/>
                  </a:lnTo>
                  <a:lnTo>
                    <a:pt x="2354263" y="546160"/>
                  </a:lnTo>
                  <a:lnTo>
                    <a:pt x="2374773" y="515740"/>
                  </a:lnTo>
                  <a:lnTo>
                    <a:pt x="2382293" y="478489"/>
                  </a:lnTo>
                  <a:lnTo>
                    <a:pt x="2382293" y="95700"/>
                  </a:lnTo>
                  <a:lnTo>
                    <a:pt x="2374773" y="58449"/>
                  </a:lnTo>
                  <a:lnTo>
                    <a:pt x="2354263" y="28029"/>
                  </a:lnTo>
                  <a:lnTo>
                    <a:pt x="2323843" y="7520"/>
                  </a:lnTo>
                  <a:lnTo>
                    <a:pt x="2286593" y="0"/>
                  </a:lnTo>
                  <a:close/>
                </a:path>
              </a:pathLst>
            </a:custGeom>
            <a:solidFill>
              <a:srgbClr val="1A1B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399784" y="5969487"/>
            <a:ext cx="1897380" cy="49847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4"/>
              </a:spcBef>
            </a:pPr>
            <a:r>
              <a:rPr sz="1600" spc="-15" dirty="0">
                <a:solidFill>
                  <a:srgbClr val="FFFFFF"/>
                </a:solidFill>
                <a:latin typeface="Arial Black"/>
                <a:cs typeface="Arial Black"/>
              </a:rPr>
              <a:t>TCCC</a:t>
            </a:r>
            <a:r>
              <a:rPr sz="1600" spc="-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TIER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3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Combat</a:t>
            </a:r>
            <a:r>
              <a:rPr sz="13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Arial MT"/>
                <a:cs typeface="Arial MT"/>
              </a:rPr>
              <a:t>Medic/Corpsman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715363" y="5909300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699" y="0"/>
                </a:lnTo>
                <a:lnTo>
                  <a:pt x="58448" y="7520"/>
                </a:lnTo>
                <a:lnTo>
                  <a:pt x="28029" y="28029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40"/>
                </a:lnTo>
                <a:lnTo>
                  <a:pt x="28029" y="546160"/>
                </a:lnTo>
                <a:lnTo>
                  <a:pt x="58448" y="566669"/>
                </a:lnTo>
                <a:lnTo>
                  <a:pt x="95699" y="574190"/>
                </a:lnTo>
                <a:lnTo>
                  <a:pt x="2286593" y="574190"/>
                </a:lnTo>
                <a:lnTo>
                  <a:pt x="2323843" y="566669"/>
                </a:lnTo>
                <a:lnTo>
                  <a:pt x="2354263" y="546160"/>
                </a:lnTo>
                <a:lnTo>
                  <a:pt x="2374773" y="515740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3" y="28029"/>
                </a:lnTo>
                <a:lnTo>
                  <a:pt x="2323843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856936" y="5969487"/>
            <a:ext cx="2099945" cy="49847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4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120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3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4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Combat</a:t>
            </a:r>
            <a:r>
              <a:rPr sz="1300" spc="-1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Paramedic/Provider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40996" y="5909300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29" y="28029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40"/>
                </a:lnTo>
                <a:lnTo>
                  <a:pt x="28029" y="546160"/>
                </a:lnTo>
                <a:lnTo>
                  <a:pt x="58449" y="566669"/>
                </a:lnTo>
                <a:lnTo>
                  <a:pt x="95700" y="574190"/>
                </a:lnTo>
                <a:lnTo>
                  <a:pt x="2286593" y="574190"/>
                </a:lnTo>
                <a:lnTo>
                  <a:pt x="2323844" y="566669"/>
                </a:lnTo>
                <a:lnTo>
                  <a:pt x="2354263" y="546160"/>
                </a:lnTo>
                <a:lnTo>
                  <a:pt x="2374773" y="515740"/>
                </a:lnTo>
                <a:lnTo>
                  <a:pt x="2382294" y="478489"/>
                </a:lnTo>
                <a:lnTo>
                  <a:pt x="2382294" y="95700"/>
                </a:lnTo>
                <a:lnTo>
                  <a:pt x="2374773" y="58449"/>
                </a:lnTo>
                <a:lnTo>
                  <a:pt x="2354263" y="28029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462545" y="5969487"/>
            <a:ext cx="1539875" cy="49847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4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3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2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1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All</a:t>
            </a:r>
            <a:r>
              <a:rPr sz="1300" spc="-4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Service</a:t>
            </a:r>
            <a:r>
              <a:rPr sz="1300" spc="-4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Members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99117" y="5909300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4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29" y="28029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40"/>
                </a:lnTo>
                <a:lnTo>
                  <a:pt x="28029" y="546160"/>
                </a:lnTo>
                <a:lnTo>
                  <a:pt x="58449" y="566669"/>
                </a:lnTo>
                <a:lnTo>
                  <a:pt x="95700" y="574190"/>
                </a:lnTo>
                <a:lnTo>
                  <a:pt x="2286594" y="574190"/>
                </a:lnTo>
                <a:lnTo>
                  <a:pt x="2323845" y="566669"/>
                </a:lnTo>
                <a:lnTo>
                  <a:pt x="2354264" y="546160"/>
                </a:lnTo>
                <a:lnTo>
                  <a:pt x="2374773" y="515740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4" y="28029"/>
                </a:lnTo>
                <a:lnTo>
                  <a:pt x="2323845" y="7520"/>
                </a:lnTo>
                <a:lnTo>
                  <a:pt x="2286594" y="0"/>
                </a:lnTo>
                <a:close/>
              </a:path>
            </a:pathLst>
          </a:custGeom>
          <a:solidFill>
            <a:srgbClr val="1A1B1B">
              <a:alpha val="2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120538" y="5969487"/>
            <a:ext cx="1339850" cy="49847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4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50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4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2</a:t>
            </a:r>
            <a:endParaRPr sz="1600">
              <a:latin typeface="Arial MT"/>
              <a:cs typeface="Arial MT"/>
            </a:endParaRPr>
          </a:p>
          <a:p>
            <a:pPr marL="22225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Combat</a:t>
            </a: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Lifesaver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40940" y="3902353"/>
            <a:ext cx="824484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MODULE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24: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PREPARE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32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50" dirty="0">
                <a:solidFill>
                  <a:srgbClr val="FFFFFF"/>
                </a:solidFill>
                <a:latin typeface="Arial"/>
                <a:cs typeface="Arial"/>
              </a:rPr>
              <a:t>EVACUATION</a:t>
            </a:r>
            <a:endParaRPr sz="32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013939" y="1913221"/>
            <a:ext cx="9872980" cy="1762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5600"/>
              </a:lnSpc>
              <a:spcBef>
                <a:spcPts val="95"/>
              </a:spcBef>
              <a:tabLst>
                <a:tab pos="4030979" algn="l"/>
                <a:tab pos="4335780" algn="l"/>
              </a:tabLst>
            </a:pPr>
            <a:r>
              <a:rPr sz="5400" b="0" spc="-65" dirty="0">
                <a:solidFill>
                  <a:srgbClr val="FFFFFF"/>
                </a:solidFill>
                <a:latin typeface="Arial Black"/>
                <a:cs typeface="Arial Black"/>
              </a:rPr>
              <a:t>TACTICAL	</a:t>
            </a:r>
            <a:r>
              <a:rPr sz="5400" b="0" spc="-80" dirty="0">
                <a:solidFill>
                  <a:srgbClr val="FFFFFF"/>
                </a:solidFill>
                <a:latin typeface="Arial Black"/>
                <a:cs typeface="Arial Black"/>
              </a:rPr>
              <a:t>COMBAT </a:t>
            </a:r>
            <a:r>
              <a:rPr sz="5400" b="0" spc="-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5400" b="0" spc="-60" dirty="0">
                <a:solidFill>
                  <a:srgbClr val="FFFFFF"/>
                </a:solidFill>
                <a:latin typeface="Arial Black"/>
                <a:cs typeface="Arial Black"/>
              </a:rPr>
              <a:t>CASUALTY	</a:t>
            </a:r>
            <a:r>
              <a:rPr sz="5400" b="0" spc="-5" dirty="0">
                <a:solidFill>
                  <a:srgbClr val="FFFFFF"/>
                </a:solidFill>
                <a:latin typeface="Arial Black"/>
                <a:cs typeface="Arial Black"/>
              </a:rPr>
              <a:t>CARE</a:t>
            </a:r>
            <a:r>
              <a:rPr sz="5400" b="0" spc="-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5400" b="0" spc="-5" dirty="0">
                <a:solidFill>
                  <a:srgbClr val="FFFFFF"/>
                </a:solidFill>
                <a:latin typeface="Arial Black"/>
                <a:cs typeface="Arial Black"/>
              </a:rPr>
              <a:t>COURSE</a:t>
            </a:r>
            <a:endParaRPr sz="54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 </a:t>
            </a:r>
            <a:r>
              <a:rPr dirty="0"/>
              <a:t>24:</a:t>
            </a:r>
            <a:r>
              <a:rPr spc="-10" dirty="0"/>
              <a:t> </a:t>
            </a:r>
            <a:r>
              <a:rPr spc="-5" dirty="0"/>
              <a:t>Prepare For Evacuation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32029" y="728910"/>
            <a:ext cx="7613650" cy="260286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714115" algn="ctr">
              <a:lnSpc>
                <a:spcPts val="2240"/>
              </a:lnSpc>
              <a:spcBef>
                <a:spcPts val="114"/>
              </a:spcBef>
            </a:pPr>
            <a:r>
              <a:rPr sz="2000" b="1" spc="5" dirty="0">
                <a:solidFill>
                  <a:srgbClr val="921928"/>
                </a:solidFill>
                <a:latin typeface="Arial"/>
                <a:cs typeface="Arial"/>
              </a:rPr>
              <a:t>LITTER</a:t>
            </a:r>
            <a:r>
              <a:rPr sz="2000" b="1" spc="-3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spc="5" dirty="0">
                <a:solidFill>
                  <a:srgbClr val="921928"/>
                </a:solidFill>
                <a:latin typeface="Arial"/>
                <a:cs typeface="Arial"/>
              </a:rPr>
              <a:t>SELECTION</a:t>
            </a:r>
            <a:endParaRPr sz="2000">
              <a:latin typeface="Arial"/>
              <a:cs typeface="Arial"/>
            </a:endParaRPr>
          </a:p>
          <a:p>
            <a:pPr marL="3714115" algn="ctr">
              <a:lnSpc>
                <a:spcPts val="2240"/>
              </a:lnSpc>
            </a:pPr>
            <a:r>
              <a:rPr sz="2000" b="1" spc="10" dirty="0">
                <a:latin typeface="Arial"/>
                <a:cs typeface="Arial"/>
              </a:rPr>
              <a:t>AND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EVACUATION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EQUIPMENT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500">
              <a:latin typeface="Arial"/>
              <a:cs typeface="Arial"/>
            </a:endParaRPr>
          </a:p>
          <a:p>
            <a:pPr marL="191770" marR="3729354" indent="-179705">
              <a:lnSpc>
                <a:spcPct val="134300"/>
              </a:lnSpc>
            </a:pPr>
            <a:r>
              <a:rPr sz="1800" spc="-5" dirty="0">
                <a:latin typeface="Arial MT"/>
                <a:cs typeface="Arial MT"/>
              </a:rPr>
              <a:t>Evacuation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equipment </a:t>
            </a:r>
            <a:r>
              <a:rPr sz="1800" spc="-5" dirty="0">
                <a:latin typeface="Arial MT"/>
                <a:cs typeface="Arial MT"/>
              </a:rPr>
              <a:t>considerations: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Unit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standard operating </a:t>
            </a:r>
            <a:r>
              <a:rPr sz="1800" dirty="0">
                <a:latin typeface="Arial MT"/>
                <a:cs typeface="Arial MT"/>
              </a:rPr>
              <a:t>procedures</a:t>
            </a:r>
            <a:endParaRPr sz="1800">
              <a:latin typeface="Arial MT"/>
              <a:cs typeface="Arial MT"/>
            </a:endParaRPr>
          </a:p>
          <a:p>
            <a:pPr marL="191770" marR="3499485">
              <a:lnSpc>
                <a:spcPts val="2100"/>
              </a:lnSpc>
              <a:spcBef>
                <a:spcPts val="860"/>
              </a:spcBef>
            </a:pPr>
            <a:r>
              <a:rPr sz="1800" dirty="0">
                <a:latin typeface="Arial MT"/>
                <a:cs typeface="Arial MT"/>
              </a:rPr>
              <a:t>Deployed</a:t>
            </a:r>
            <a:r>
              <a:rPr sz="1800" spc="3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mission</a:t>
            </a:r>
            <a:r>
              <a:rPr sz="1800" spc="3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environment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(tactical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situation,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terrain,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15" dirty="0">
                <a:latin typeface="Arial MT"/>
                <a:cs typeface="Arial MT"/>
              </a:rPr>
              <a:t>weather,</a:t>
            </a:r>
            <a:r>
              <a:rPr sz="1800" dirty="0">
                <a:latin typeface="Arial MT"/>
                <a:cs typeface="Arial MT"/>
              </a:rPr>
              <a:t> and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evacuation assets)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4058" y="3715501"/>
            <a:ext cx="3557904" cy="15697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b="1" dirty="0">
                <a:latin typeface="Arial"/>
                <a:cs typeface="Arial"/>
              </a:rPr>
              <a:t>DO </a:t>
            </a:r>
            <a:r>
              <a:rPr sz="1800" b="1" spc="-5" dirty="0">
                <a:latin typeface="Arial"/>
                <a:cs typeface="Arial"/>
              </a:rPr>
              <a:t>NOT </a:t>
            </a:r>
            <a:r>
              <a:rPr sz="1800" b="1" spc="-35" dirty="0">
                <a:latin typeface="Arial"/>
                <a:cs typeface="Arial"/>
              </a:rPr>
              <a:t>DELAY </a:t>
            </a:r>
            <a:r>
              <a:rPr sz="1800" spc="-5" dirty="0">
                <a:latin typeface="Arial MT"/>
                <a:cs typeface="Arial MT"/>
              </a:rPr>
              <a:t>getting casualties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onto litters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ts val="2130"/>
              </a:lnSpc>
              <a:spcBef>
                <a:spcPts val="680"/>
              </a:spcBef>
            </a:pPr>
            <a:r>
              <a:rPr sz="1800" spc="-5" dirty="0">
                <a:latin typeface="Arial MT"/>
                <a:cs typeface="Arial MT"/>
              </a:rPr>
              <a:t>Hypothermia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is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easier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 </a:t>
            </a:r>
            <a:r>
              <a:rPr sz="1800" dirty="0">
                <a:latin typeface="Arial MT"/>
                <a:cs typeface="Arial MT"/>
              </a:rPr>
              <a:t>prevent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ts val="2130"/>
              </a:lnSpc>
            </a:pPr>
            <a:r>
              <a:rPr sz="1800" b="1" spc="-5" dirty="0">
                <a:latin typeface="Arial"/>
                <a:cs typeface="Arial"/>
              </a:rPr>
              <a:t>off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the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ground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1800" dirty="0">
                <a:latin typeface="Arial MT"/>
                <a:cs typeface="Arial MT"/>
              </a:rPr>
              <a:t>Easier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 </a:t>
            </a:r>
            <a:r>
              <a:rPr sz="1800" dirty="0">
                <a:latin typeface="Arial MT"/>
                <a:cs typeface="Arial MT"/>
              </a:rPr>
              <a:t>move</a:t>
            </a:r>
            <a:r>
              <a:rPr sz="1800" spc="-5" dirty="0">
                <a:latin typeface="Arial MT"/>
                <a:cs typeface="Arial MT"/>
              </a:rPr>
              <a:t> casualty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on</a:t>
            </a:r>
            <a:r>
              <a:rPr sz="1800" spc="-5" dirty="0">
                <a:latin typeface="Arial MT"/>
                <a:cs typeface="Arial MT"/>
              </a:rPr>
              <a:t> litter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52798" y="1947743"/>
            <a:ext cx="2139127" cy="191859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73658" y="1923680"/>
            <a:ext cx="3771938" cy="1872168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351909" y="5546730"/>
            <a:ext cx="4286250" cy="1033144"/>
            <a:chOff x="351909" y="5546730"/>
            <a:chExt cx="4286250" cy="1033144"/>
          </a:xfrm>
        </p:grpSpPr>
        <p:sp>
          <p:nvSpPr>
            <p:cNvPr id="9" name="object 9"/>
            <p:cNvSpPr/>
            <p:nvPr/>
          </p:nvSpPr>
          <p:spPr>
            <a:xfrm>
              <a:off x="351909" y="5546730"/>
              <a:ext cx="4286250" cy="1033144"/>
            </a:xfrm>
            <a:custGeom>
              <a:avLst/>
              <a:gdLst/>
              <a:ahLst/>
              <a:cxnLst/>
              <a:rect l="l" t="t" r="r" b="b"/>
              <a:pathLst>
                <a:path w="4286250" h="1033145">
                  <a:moveTo>
                    <a:pt x="4167597" y="0"/>
                  </a:moveTo>
                  <a:lnTo>
                    <a:pt x="118593" y="0"/>
                  </a:lnTo>
                  <a:lnTo>
                    <a:pt x="72431" y="9319"/>
                  </a:lnTo>
                  <a:lnTo>
                    <a:pt x="34735" y="34735"/>
                  </a:lnTo>
                  <a:lnTo>
                    <a:pt x="9319" y="72431"/>
                  </a:lnTo>
                  <a:lnTo>
                    <a:pt x="0" y="118593"/>
                  </a:lnTo>
                  <a:lnTo>
                    <a:pt x="0" y="914358"/>
                  </a:lnTo>
                  <a:lnTo>
                    <a:pt x="9319" y="960520"/>
                  </a:lnTo>
                  <a:lnTo>
                    <a:pt x="34735" y="998216"/>
                  </a:lnTo>
                  <a:lnTo>
                    <a:pt x="72431" y="1023632"/>
                  </a:lnTo>
                  <a:lnTo>
                    <a:pt x="118593" y="1032951"/>
                  </a:lnTo>
                  <a:lnTo>
                    <a:pt x="4167597" y="1032951"/>
                  </a:lnTo>
                  <a:lnTo>
                    <a:pt x="4213760" y="1023632"/>
                  </a:lnTo>
                  <a:lnTo>
                    <a:pt x="4251456" y="998216"/>
                  </a:lnTo>
                  <a:lnTo>
                    <a:pt x="4276872" y="960520"/>
                  </a:lnTo>
                  <a:lnTo>
                    <a:pt x="4286191" y="914358"/>
                  </a:lnTo>
                  <a:lnTo>
                    <a:pt x="4286191" y="118593"/>
                  </a:lnTo>
                  <a:lnTo>
                    <a:pt x="4276872" y="72431"/>
                  </a:lnTo>
                  <a:lnTo>
                    <a:pt x="4251456" y="34735"/>
                  </a:lnTo>
                  <a:lnTo>
                    <a:pt x="4213760" y="9319"/>
                  </a:lnTo>
                  <a:lnTo>
                    <a:pt x="4167597" y="0"/>
                  </a:lnTo>
                  <a:close/>
                </a:path>
              </a:pathLst>
            </a:custGeom>
            <a:solidFill>
              <a:srgbClr val="FFF4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8523" y="5730174"/>
              <a:ext cx="445790" cy="38810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085525" y="5659472"/>
            <a:ext cx="2879725" cy="72644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259"/>
              </a:spcBef>
            </a:pPr>
            <a:r>
              <a:rPr sz="1600" spc="-15" dirty="0">
                <a:latin typeface="Arial MT"/>
                <a:cs typeface="Arial MT"/>
              </a:rPr>
              <a:t>Train </a:t>
            </a:r>
            <a:r>
              <a:rPr sz="1600" dirty="0">
                <a:latin typeface="Arial MT"/>
                <a:cs typeface="Arial MT"/>
              </a:rPr>
              <a:t>on unit </a:t>
            </a:r>
            <a:r>
              <a:rPr sz="1600" spc="-5" dirty="0">
                <a:latin typeface="Arial MT"/>
                <a:cs typeface="Arial MT"/>
              </a:rPr>
              <a:t>equipment, </a:t>
            </a:r>
            <a:r>
              <a:rPr sz="1600" dirty="0">
                <a:latin typeface="Arial MT"/>
                <a:cs typeface="Arial MT"/>
              </a:rPr>
              <a:t>but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familiarize </a:t>
            </a:r>
            <a:r>
              <a:rPr sz="1600" dirty="0">
                <a:latin typeface="Arial MT"/>
                <a:cs typeface="Arial MT"/>
              </a:rPr>
              <a:t>yourself </a:t>
            </a:r>
            <a:r>
              <a:rPr sz="1600" spc="-5" dirty="0">
                <a:latin typeface="Arial MT"/>
                <a:cs typeface="Arial MT"/>
              </a:rPr>
              <a:t>with </a:t>
            </a:r>
            <a:r>
              <a:rPr sz="1600" dirty="0">
                <a:latin typeface="Arial MT"/>
                <a:cs typeface="Arial MT"/>
              </a:rPr>
              <a:t>as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many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different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types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as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feasible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94577" y="2167312"/>
            <a:ext cx="0" cy="288290"/>
          </a:xfrm>
          <a:custGeom>
            <a:avLst/>
            <a:gdLst/>
            <a:ahLst/>
            <a:cxnLst/>
            <a:rect l="l" t="t" r="r" b="b"/>
            <a:pathLst>
              <a:path h="288289">
                <a:moveTo>
                  <a:pt x="0" y="28800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4577" y="2574721"/>
            <a:ext cx="0" cy="746125"/>
          </a:xfrm>
          <a:custGeom>
            <a:avLst/>
            <a:gdLst/>
            <a:ahLst/>
            <a:cxnLst/>
            <a:rect l="l" t="t" r="r" b="b"/>
            <a:pathLst>
              <a:path h="746125">
                <a:moveTo>
                  <a:pt x="0" y="745991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4577" y="3751475"/>
            <a:ext cx="0" cy="532130"/>
          </a:xfrm>
          <a:custGeom>
            <a:avLst/>
            <a:gdLst/>
            <a:ahLst/>
            <a:cxnLst/>
            <a:rect l="l" t="t" r="r" b="b"/>
            <a:pathLst>
              <a:path h="532129">
                <a:moveTo>
                  <a:pt x="0" y="531767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03883" y="5050888"/>
            <a:ext cx="0" cy="288290"/>
          </a:xfrm>
          <a:custGeom>
            <a:avLst/>
            <a:gdLst/>
            <a:ahLst/>
            <a:cxnLst/>
            <a:rect l="l" t="t" r="r" b="b"/>
            <a:pathLst>
              <a:path h="288289">
                <a:moveTo>
                  <a:pt x="0" y="28800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3883" y="4409202"/>
            <a:ext cx="0" cy="532130"/>
          </a:xfrm>
          <a:custGeom>
            <a:avLst/>
            <a:gdLst/>
            <a:ahLst/>
            <a:cxnLst/>
            <a:rect l="l" t="t" r="r" b="b"/>
            <a:pathLst>
              <a:path h="532129">
                <a:moveTo>
                  <a:pt x="0" y="531767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254690" y="3961396"/>
            <a:ext cx="2749550" cy="224409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200660">
              <a:lnSpc>
                <a:spcPts val="2100"/>
              </a:lnSpc>
              <a:spcBef>
                <a:spcPts val="219"/>
              </a:spcBef>
              <a:tabLst>
                <a:tab pos="1981200" algn="l"/>
              </a:tabLst>
            </a:pPr>
            <a:r>
              <a:rPr sz="1800" b="1" dirty="0">
                <a:latin typeface="Arial"/>
                <a:cs typeface="Arial"/>
              </a:rPr>
              <a:t>C</a:t>
            </a:r>
            <a:r>
              <a:rPr sz="1800" b="1" spc="-5" dirty="0">
                <a:latin typeface="Arial"/>
                <a:cs typeface="Arial"/>
              </a:rPr>
              <a:t>oll</a:t>
            </a:r>
            <a:r>
              <a:rPr sz="1800" b="1" dirty="0">
                <a:latin typeface="Arial"/>
                <a:cs typeface="Arial"/>
              </a:rPr>
              <a:t>a</a:t>
            </a:r>
            <a:r>
              <a:rPr sz="1800" b="1" spc="-5" dirty="0">
                <a:latin typeface="Arial"/>
                <a:cs typeface="Arial"/>
              </a:rPr>
              <a:t>p</a:t>
            </a:r>
            <a:r>
              <a:rPr sz="1800" b="1" dirty="0">
                <a:latin typeface="Arial"/>
                <a:cs typeface="Arial"/>
              </a:rPr>
              <a:t>s</a:t>
            </a:r>
            <a:r>
              <a:rPr sz="1800" b="1" spc="-5" dirty="0">
                <a:latin typeface="Arial"/>
                <a:cs typeface="Arial"/>
              </a:rPr>
              <a:t>ibl</a:t>
            </a:r>
            <a:r>
              <a:rPr sz="1800" b="1" dirty="0">
                <a:latin typeface="Arial"/>
                <a:cs typeface="Arial"/>
              </a:rPr>
              <a:t>e </a:t>
            </a:r>
            <a:r>
              <a:rPr sz="1800" b="1" spc="-5" dirty="0">
                <a:latin typeface="Arial"/>
                <a:cs typeface="Arial"/>
              </a:rPr>
              <a:t>li</a:t>
            </a:r>
            <a:r>
              <a:rPr sz="1800" b="1" dirty="0">
                <a:latin typeface="Arial"/>
                <a:cs typeface="Arial"/>
              </a:rPr>
              <a:t>tter	</a:t>
            </a:r>
            <a:r>
              <a:rPr sz="1800" b="1" spc="-5" dirty="0">
                <a:latin typeface="Arial"/>
                <a:cs typeface="Arial"/>
              </a:rPr>
              <a:t>p</a:t>
            </a:r>
            <a:r>
              <a:rPr sz="1800" b="1" dirty="0">
                <a:latin typeface="Arial"/>
                <a:cs typeface="Arial"/>
              </a:rPr>
              <a:t>r</a:t>
            </a:r>
            <a:r>
              <a:rPr sz="1800" b="1" spc="-5" dirty="0">
                <a:latin typeface="Arial"/>
                <a:cs typeface="Arial"/>
              </a:rPr>
              <a:t>o</a:t>
            </a:r>
            <a:r>
              <a:rPr sz="1800" b="1" dirty="0">
                <a:latin typeface="Arial"/>
                <a:cs typeface="Arial"/>
              </a:rPr>
              <a:t>s/  cons:</a:t>
            </a:r>
            <a:endParaRPr sz="1800">
              <a:latin typeface="Arial"/>
              <a:cs typeface="Arial"/>
            </a:endParaRPr>
          </a:p>
          <a:p>
            <a:pPr marL="239395">
              <a:lnSpc>
                <a:spcPct val="100000"/>
              </a:lnSpc>
              <a:spcBef>
                <a:spcPts val="425"/>
              </a:spcBef>
            </a:pPr>
            <a:r>
              <a:rPr sz="1600" dirty="0">
                <a:latin typeface="Arial MT"/>
                <a:cs typeface="Arial MT"/>
              </a:rPr>
              <a:t>Most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common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litters</a:t>
            </a:r>
            <a:endParaRPr sz="1600">
              <a:latin typeface="Arial MT"/>
              <a:cs typeface="Arial MT"/>
            </a:endParaRPr>
          </a:p>
          <a:p>
            <a:pPr marL="239395" marR="457200">
              <a:lnSpc>
                <a:spcPts val="1800"/>
              </a:lnSpc>
              <a:spcBef>
                <a:spcPts val="640"/>
              </a:spcBef>
            </a:pPr>
            <a:r>
              <a:rPr sz="1600" dirty="0">
                <a:latin typeface="Arial MT"/>
                <a:cs typeface="Arial MT"/>
              </a:rPr>
              <a:t>Rigid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poles/grips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aid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in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transport/rough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terrain</a:t>
            </a:r>
            <a:endParaRPr sz="1600">
              <a:latin typeface="Arial MT"/>
              <a:cs typeface="Arial MT"/>
            </a:endParaRPr>
          </a:p>
          <a:p>
            <a:pPr marL="239395">
              <a:lnSpc>
                <a:spcPct val="100000"/>
              </a:lnSpc>
              <a:spcBef>
                <a:spcPts val="440"/>
              </a:spcBef>
            </a:pPr>
            <a:r>
              <a:rPr sz="1600" spc="-5" dirty="0">
                <a:latin typeface="Arial MT"/>
                <a:cs typeface="Arial MT"/>
              </a:rPr>
              <a:t>Integrated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litter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straps</a:t>
            </a:r>
            <a:endParaRPr sz="1600">
              <a:latin typeface="Arial MT"/>
              <a:cs typeface="Arial MT"/>
            </a:endParaRPr>
          </a:p>
          <a:p>
            <a:pPr marL="239395" marR="5080">
              <a:lnSpc>
                <a:spcPts val="1800"/>
              </a:lnSpc>
              <a:spcBef>
                <a:spcPts val="640"/>
              </a:spcBef>
            </a:pPr>
            <a:r>
              <a:rPr sz="1600" dirty="0">
                <a:latin typeface="Arial MT"/>
                <a:cs typeface="Arial MT"/>
              </a:rPr>
              <a:t>Collapsible</a:t>
            </a:r>
            <a:r>
              <a:rPr sz="1600" spc="-5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handles</a:t>
            </a:r>
            <a:r>
              <a:rPr sz="1600" spc="-5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support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H-60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15" dirty="0">
                <a:latin typeface="Arial MT"/>
                <a:cs typeface="Arial MT"/>
              </a:rPr>
              <a:t>MEDEVACs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369309" y="4613170"/>
            <a:ext cx="0" cy="252095"/>
          </a:xfrm>
          <a:custGeom>
            <a:avLst/>
            <a:gdLst/>
            <a:ahLst/>
            <a:cxnLst/>
            <a:rect l="l" t="t" r="r" b="b"/>
            <a:pathLst>
              <a:path h="252095">
                <a:moveTo>
                  <a:pt x="0" y="251998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369309" y="4930625"/>
            <a:ext cx="0" cy="432434"/>
          </a:xfrm>
          <a:custGeom>
            <a:avLst/>
            <a:gdLst/>
            <a:ahLst/>
            <a:cxnLst/>
            <a:rect l="l" t="t" r="r" b="b"/>
            <a:pathLst>
              <a:path h="432435">
                <a:moveTo>
                  <a:pt x="0" y="43200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369309" y="5519041"/>
            <a:ext cx="0" cy="263525"/>
          </a:xfrm>
          <a:custGeom>
            <a:avLst/>
            <a:gdLst/>
            <a:ahLst/>
            <a:cxnLst/>
            <a:rect l="l" t="t" r="r" b="b"/>
            <a:pathLst>
              <a:path h="263525">
                <a:moveTo>
                  <a:pt x="0" y="263439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369309" y="5869217"/>
            <a:ext cx="0" cy="432434"/>
          </a:xfrm>
          <a:custGeom>
            <a:avLst/>
            <a:gdLst/>
            <a:ahLst/>
            <a:cxnLst/>
            <a:rect l="l" t="t" r="r" b="b"/>
            <a:pathLst>
              <a:path h="432435">
                <a:moveTo>
                  <a:pt x="0" y="43200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8537150" y="4009562"/>
            <a:ext cx="29603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Sled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type litters pros/cons:</a:t>
            </a:r>
            <a:endParaRPr sz="1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764163" y="4345976"/>
            <a:ext cx="2544445" cy="1945639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31115">
              <a:lnSpc>
                <a:spcPts val="1800"/>
              </a:lnSpc>
              <a:spcBef>
                <a:spcPts val="259"/>
              </a:spcBef>
            </a:pPr>
            <a:r>
              <a:rPr sz="1600" dirty="0">
                <a:latin typeface="Arial MT"/>
                <a:cs typeface="Arial MT"/>
              </a:rPr>
              <a:t>No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rigid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poles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–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difficult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grip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over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long</a:t>
            </a:r>
            <a:r>
              <a:rPr sz="1600" spc="-5" dirty="0">
                <a:latin typeface="Arial MT"/>
                <a:cs typeface="Arial MT"/>
              </a:rPr>
              <a:t> distances</a:t>
            </a:r>
            <a:endParaRPr sz="1600">
              <a:latin typeface="Arial MT"/>
              <a:cs typeface="Arial MT"/>
            </a:endParaRPr>
          </a:p>
          <a:p>
            <a:pPr marL="12700" marR="727710">
              <a:lnSpc>
                <a:spcPts val="2400"/>
              </a:lnSpc>
              <a:spcBef>
                <a:spcPts val="120"/>
              </a:spcBef>
            </a:pPr>
            <a:r>
              <a:rPr sz="1600" spc="-5" dirty="0">
                <a:latin typeface="Arial MT"/>
                <a:cs typeface="Arial MT"/>
              </a:rPr>
              <a:t>Integrated straps </a:t>
            </a:r>
            <a:r>
              <a:rPr sz="1600" dirty="0">
                <a:latin typeface="Arial MT"/>
                <a:cs typeface="Arial MT"/>
              </a:rPr>
              <a:t> Some</a:t>
            </a:r>
            <a:r>
              <a:rPr sz="1600" spc="-4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hoist-certified</a:t>
            </a:r>
            <a:endParaRPr sz="1600">
              <a:latin typeface="Arial MT"/>
              <a:cs typeface="Arial MT"/>
            </a:endParaRPr>
          </a:p>
          <a:p>
            <a:pPr marL="12700" marR="5080">
              <a:lnSpc>
                <a:spcPts val="1800"/>
              </a:lnSpc>
              <a:spcBef>
                <a:spcPts val="480"/>
              </a:spcBef>
            </a:pPr>
            <a:r>
              <a:rPr sz="1600" spc="-5" dirty="0">
                <a:latin typeface="Arial MT"/>
                <a:cs typeface="Arial MT"/>
              </a:rPr>
              <a:t>Plastic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–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supports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sliding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on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smooth surfaces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439"/>
              </a:spcBef>
            </a:pPr>
            <a:r>
              <a:rPr sz="1600" dirty="0">
                <a:latin typeface="Arial MT"/>
                <a:cs typeface="Arial MT"/>
              </a:rPr>
              <a:t>Needs</a:t>
            </a:r>
            <a:r>
              <a:rPr sz="1600" spc="-4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good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padding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613303" y="4433170"/>
            <a:ext cx="0" cy="432434"/>
          </a:xfrm>
          <a:custGeom>
            <a:avLst/>
            <a:gdLst/>
            <a:ahLst/>
            <a:cxnLst/>
            <a:rect l="l" t="t" r="r" b="b"/>
            <a:pathLst>
              <a:path h="432435">
                <a:moveTo>
                  <a:pt x="0" y="43200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613303" y="4942792"/>
            <a:ext cx="0" cy="252095"/>
          </a:xfrm>
          <a:custGeom>
            <a:avLst/>
            <a:gdLst/>
            <a:ahLst/>
            <a:cxnLst/>
            <a:rect l="l" t="t" r="r" b="b"/>
            <a:pathLst>
              <a:path h="252095">
                <a:moveTo>
                  <a:pt x="0" y="25200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613303" y="5290473"/>
            <a:ext cx="0" cy="252095"/>
          </a:xfrm>
          <a:custGeom>
            <a:avLst/>
            <a:gdLst/>
            <a:ahLst/>
            <a:cxnLst/>
            <a:rect l="l" t="t" r="r" b="b"/>
            <a:pathLst>
              <a:path h="252095">
                <a:moveTo>
                  <a:pt x="0" y="25200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613303" y="5621887"/>
            <a:ext cx="0" cy="432434"/>
          </a:xfrm>
          <a:custGeom>
            <a:avLst/>
            <a:gdLst/>
            <a:ahLst/>
            <a:cxnLst/>
            <a:rect l="l" t="t" r="r" b="b"/>
            <a:pathLst>
              <a:path h="432435">
                <a:moveTo>
                  <a:pt x="0" y="432000"/>
                </a:moveTo>
                <a:lnTo>
                  <a:pt x="0" y="0"/>
                </a:lnTo>
              </a:path>
            </a:pathLst>
          </a:custGeom>
          <a:ln w="101599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613303" y="6148801"/>
            <a:ext cx="0" cy="252095"/>
          </a:xfrm>
          <a:custGeom>
            <a:avLst/>
            <a:gdLst/>
            <a:ahLst/>
            <a:cxnLst/>
            <a:rect l="l" t="t" r="r" b="b"/>
            <a:pathLst>
              <a:path h="252095">
                <a:moveTo>
                  <a:pt x="0" y="25200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1746053" y="6573930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10</a:t>
            </a:fld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 </a:t>
            </a:r>
            <a:r>
              <a:rPr dirty="0"/>
              <a:t>24:</a:t>
            </a:r>
            <a:r>
              <a:rPr spc="-10" dirty="0"/>
              <a:t> </a:t>
            </a:r>
            <a:r>
              <a:rPr spc="-5" dirty="0"/>
              <a:t>Prepare For Evacuation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940923" y="726000"/>
            <a:ext cx="4454525" cy="5969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2240"/>
              </a:lnSpc>
              <a:spcBef>
                <a:spcPts val="114"/>
              </a:spcBef>
            </a:pPr>
            <a:r>
              <a:rPr sz="2000" b="1" spc="5" dirty="0">
                <a:solidFill>
                  <a:srgbClr val="921928"/>
                </a:solidFill>
                <a:latin typeface="Arial"/>
                <a:cs typeface="Arial"/>
              </a:rPr>
              <a:t>LITTER</a:t>
            </a:r>
            <a:r>
              <a:rPr sz="2000" b="1" spc="-3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spc="5" dirty="0">
                <a:solidFill>
                  <a:srgbClr val="921928"/>
                </a:solidFill>
                <a:latin typeface="Arial"/>
                <a:cs typeface="Arial"/>
              </a:rPr>
              <a:t>SELECTION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ts val="2240"/>
              </a:lnSpc>
            </a:pPr>
            <a:r>
              <a:rPr sz="2000" b="1" spc="10" dirty="0">
                <a:latin typeface="Arial"/>
                <a:cs typeface="Arial"/>
              </a:rPr>
              <a:t>AND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EVACUATION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EQUIPMENT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1350" spc="-5" dirty="0">
                <a:latin typeface="Arial MT"/>
                <a:cs typeface="Arial MT"/>
              </a:rPr>
              <a:t>(cont.)</a:t>
            </a:r>
            <a:endParaRPr sz="135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8419" y="4009562"/>
            <a:ext cx="36588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“Army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standard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litter”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pros/cons: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2732" y="4283882"/>
            <a:ext cx="3265804" cy="1320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71780">
              <a:lnSpc>
                <a:spcPct val="125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Poles</a:t>
            </a:r>
            <a:r>
              <a:rPr sz="1800" spc="10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don’t</a:t>
            </a:r>
            <a:r>
              <a:rPr sz="1800" spc="10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collapse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Requires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external litter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straps</a:t>
            </a:r>
            <a:endParaRPr sz="1800">
              <a:latin typeface="Arial MT"/>
              <a:cs typeface="Arial MT"/>
            </a:endParaRPr>
          </a:p>
          <a:p>
            <a:pPr marL="12700" marR="5080">
              <a:lnSpc>
                <a:spcPts val="2100"/>
              </a:lnSpc>
              <a:spcBef>
                <a:spcPts val="660"/>
              </a:spcBef>
            </a:pPr>
            <a:r>
              <a:rPr sz="1800" dirty="0">
                <a:latin typeface="Arial MT"/>
                <a:cs typeface="Arial MT"/>
              </a:rPr>
              <a:t>Commonly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seen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multinational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operations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537150" y="4009562"/>
            <a:ext cx="30365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Improvised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litter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pros/cons: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64163" y="4352462"/>
            <a:ext cx="2961005" cy="17856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360680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latin typeface="Arial MT"/>
                <a:cs typeface="Arial MT"/>
              </a:rPr>
              <a:t>Rigid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pole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materials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often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difficult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 locate</a:t>
            </a:r>
            <a:endParaRPr sz="1800">
              <a:latin typeface="Arial MT"/>
              <a:cs typeface="Arial MT"/>
            </a:endParaRPr>
          </a:p>
          <a:p>
            <a:pPr marL="12700" marR="513080">
              <a:lnSpc>
                <a:spcPts val="2100"/>
              </a:lnSpc>
              <a:spcBef>
                <a:spcPts val="600"/>
              </a:spcBef>
            </a:pPr>
            <a:r>
              <a:rPr sz="1800" dirty="0">
                <a:latin typeface="Arial MT"/>
                <a:cs typeface="Arial MT"/>
              </a:rPr>
              <a:t>Can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be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made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with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rope,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blankets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or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jackets</a:t>
            </a:r>
            <a:endParaRPr sz="1800">
              <a:latin typeface="Arial MT"/>
              <a:cs typeface="Arial MT"/>
            </a:endParaRPr>
          </a:p>
          <a:p>
            <a:pPr marL="12700" marR="5080">
              <a:lnSpc>
                <a:spcPts val="2100"/>
              </a:lnSpc>
              <a:spcBef>
                <a:spcPts val="600"/>
              </a:spcBef>
            </a:pPr>
            <a:r>
              <a:rPr sz="1800" spc="-5" dirty="0">
                <a:latin typeface="Arial MT"/>
                <a:cs typeface="Arial MT"/>
              </a:rPr>
              <a:t>If </a:t>
            </a:r>
            <a:r>
              <a:rPr sz="1800" dirty="0">
                <a:latin typeface="Arial MT"/>
                <a:cs typeface="Arial MT"/>
              </a:rPr>
              <a:t>not properly </a:t>
            </a:r>
            <a:r>
              <a:rPr sz="1800" spc="-5" dirty="0">
                <a:latin typeface="Arial MT"/>
                <a:cs typeface="Arial MT"/>
              </a:rPr>
              <a:t>constructed,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potential for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harm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casualty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613303" y="4433170"/>
            <a:ext cx="0" cy="467995"/>
          </a:xfrm>
          <a:custGeom>
            <a:avLst/>
            <a:gdLst/>
            <a:ahLst/>
            <a:cxnLst/>
            <a:rect l="l" t="t" r="r" b="b"/>
            <a:pathLst>
              <a:path h="467995">
                <a:moveTo>
                  <a:pt x="0" y="46800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20019" y="5061118"/>
            <a:ext cx="0" cy="467995"/>
          </a:xfrm>
          <a:custGeom>
            <a:avLst/>
            <a:gdLst/>
            <a:ahLst/>
            <a:cxnLst/>
            <a:rect l="l" t="t" r="r" b="b"/>
            <a:pathLst>
              <a:path h="467995">
                <a:moveTo>
                  <a:pt x="0" y="46800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20018" y="5659249"/>
            <a:ext cx="0" cy="565150"/>
          </a:xfrm>
          <a:custGeom>
            <a:avLst/>
            <a:gdLst/>
            <a:ahLst/>
            <a:cxnLst/>
            <a:rect l="l" t="t" r="r" b="b"/>
            <a:pathLst>
              <a:path h="565150">
                <a:moveTo>
                  <a:pt x="0" y="564671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54796" y="1731008"/>
            <a:ext cx="3403634" cy="2241102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4628817" y="4009562"/>
            <a:ext cx="31000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Basket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type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litter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pros/cons: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44717" y="4283882"/>
            <a:ext cx="2948305" cy="193040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1800" dirty="0">
                <a:latin typeface="Arial MT"/>
                <a:cs typeface="Arial MT"/>
              </a:rPr>
              <a:t>Usually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found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rescue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units</a:t>
            </a:r>
            <a:endParaRPr sz="1800">
              <a:latin typeface="Arial MT"/>
              <a:cs typeface="Arial MT"/>
            </a:endParaRPr>
          </a:p>
          <a:p>
            <a:pPr marL="12700" marR="653415">
              <a:lnSpc>
                <a:spcPts val="2100"/>
              </a:lnSpc>
              <a:spcBef>
                <a:spcPts val="660"/>
              </a:spcBef>
            </a:pPr>
            <a:r>
              <a:rPr sz="1800" dirty="0">
                <a:latin typeface="Arial MT"/>
                <a:cs typeface="Arial MT"/>
              </a:rPr>
              <a:t>Some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(not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all)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litters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fit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inside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basket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1800" dirty="0">
                <a:latin typeface="Arial MT"/>
                <a:cs typeface="Arial MT"/>
              </a:rPr>
              <a:t>Can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be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dragged</a:t>
            </a:r>
            <a:endParaRPr sz="1800">
              <a:latin typeface="Arial MT"/>
              <a:cs typeface="Arial MT"/>
            </a:endParaRPr>
          </a:p>
          <a:p>
            <a:pPr marL="12700" marR="415925">
              <a:lnSpc>
                <a:spcPts val="2100"/>
              </a:lnSpc>
              <a:spcBef>
                <a:spcPts val="660"/>
              </a:spcBef>
            </a:pPr>
            <a:r>
              <a:rPr sz="1800" spc="-15" dirty="0">
                <a:latin typeface="Arial MT"/>
                <a:cs typeface="Arial MT"/>
              </a:rPr>
              <a:t>Generally, </a:t>
            </a:r>
            <a:r>
              <a:rPr sz="1800" spc="-5" dirty="0">
                <a:latin typeface="Arial MT"/>
                <a:cs typeface="Arial MT"/>
              </a:rPr>
              <a:t>preferred litter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for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hoisting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701598" y="4796843"/>
            <a:ext cx="0" cy="467995"/>
          </a:xfrm>
          <a:custGeom>
            <a:avLst/>
            <a:gdLst/>
            <a:ahLst/>
            <a:cxnLst/>
            <a:rect l="l" t="t" r="r" b="b"/>
            <a:pathLst>
              <a:path h="467995">
                <a:moveTo>
                  <a:pt x="0" y="46800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01598" y="5755921"/>
            <a:ext cx="0" cy="467995"/>
          </a:xfrm>
          <a:custGeom>
            <a:avLst/>
            <a:gdLst/>
            <a:ahLst/>
            <a:cxnLst/>
            <a:rect l="l" t="t" r="r" b="b"/>
            <a:pathLst>
              <a:path h="467995">
                <a:moveTo>
                  <a:pt x="0" y="46800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701598" y="5372015"/>
            <a:ext cx="0" cy="288290"/>
          </a:xfrm>
          <a:custGeom>
            <a:avLst/>
            <a:gdLst/>
            <a:ahLst/>
            <a:cxnLst/>
            <a:rect l="l" t="t" r="r" b="b"/>
            <a:pathLst>
              <a:path h="288289">
                <a:moveTo>
                  <a:pt x="0" y="28800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701598" y="4392822"/>
            <a:ext cx="0" cy="288290"/>
          </a:xfrm>
          <a:custGeom>
            <a:avLst/>
            <a:gdLst/>
            <a:ahLst/>
            <a:cxnLst/>
            <a:rect l="l" t="t" r="r" b="b"/>
            <a:pathLst>
              <a:path h="288289">
                <a:moveTo>
                  <a:pt x="0" y="28800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24483" y="2009110"/>
            <a:ext cx="3740199" cy="1844053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7331" y="1914620"/>
            <a:ext cx="3946716" cy="2143777"/>
          </a:xfrm>
          <a:prstGeom prst="rect">
            <a:avLst/>
          </a:prstGeom>
        </p:spPr>
      </p:pic>
      <p:sp>
        <p:nvSpPr>
          <p:cNvPr id="21" name="object 21"/>
          <p:cNvSpPr/>
          <p:nvPr/>
        </p:nvSpPr>
        <p:spPr>
          <a:xfrm>
            <a:off x="498150" y="5141076"/>
            <a:ext cx="0" cy="467995"/>
          </a:xfrm>
          <a:custGeom>
            <a:avLst/>
            <a:gdLst/>
            <a:ahLst/>
            <a:cxnLst/>
            <a:rect l="l" t="t" r="r" b="b"/>
            <a:pathLst>
              <a:path h="467995">
                <a:moveTo>
                  <a:pt x="0" y="46800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98150" y="4757170"/>
            <a:ext cx="0" cy="288290"/>
          </a:xfrm>
          <a:custGeom>
            <a:avLst/>
            <a:gdLst/>
            <a:ahLst/>
            <a:cxnLst/>
            <a:rect l="l" t="t" r="r" b="b"/>
            <a:pathLst>
              <a:path h="288289">
                <a:moveTo>
                  <a:pt x="0" y="28800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98150" y="4379169"/>
            <a:ext cx="0" cy="288290"/>
          </a:xfrm>
          <a:custGeom>
            <a:avLst/>
            <a:gdLst/>
            <a:ahLst/>
            <a:cxnLst/>
            <a:rect l="l" t="t" r="r" b="b"/>
            <a:pathLst>
              <a:path h="288289">
                <a:moveTo>
                  <a:pt x="0" y="28800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351908" y="5788242"/>
            <a:ext cx="4072890" cy="739775"/>
            <a:chOff x="351908" y="5788242"/>
            <a:chExt cx="4072890" cy="739775"/>
          </a:xfrm>
        </p:grpSpPr>
        <p:sp>
          <p:nvSpPr>
            <p:cNvPr id="25" name="object 25"/>
            <p:cNvSpPr/>
            <p:nvPr/>
          </p:nvSpPr>
          <p:spPr>
            <a:xfrm>
              <a:off x="351908" y="5788242"/>
              <a:ext cx="4072890" cy="739775"/>
            </a:xfrm>
            <a:custGeom>
              <a:avLst/>
              <a:gdLst/>
              <a:ahLst/>
              <a:cxnLst/>
              <a:rect l="l" t="t" r="r" b="b"/>
              <a:pathLst>
                <a:path w="4072890" h="739775">
                  <a:moveTo>
                    <a:pt x="3987691" y="0"/>
                  </a:moveTo>
                  <a:lnTo>
                    <a:pt x="84882" y="0"/>
                  </a:lnTo>
                  <a:lnTo>
                    <a:pt x="51842" y="6670"/>
                  </a:lnTo>
                  <a:lnTo>
                    <a:pt x="24861" y="24861"/>
                  </a:lnTo>
                  <a:lnTo>
                    <a:pt x="6670" y="51842"/>
                  </a:lnTo>
                  <a:lnTo>
                    <a:pt x="0" y="84882"/>
                  </a:lnTo>
                  <a:lnTo>
                    <a:pt x="0" y="654445"/>
                  </a:lnTo>
                  <a:lnTo>
                    <a:pt x="6670" y="687485"/>
                  </a:lnTo>
                  <a:lnTo>
                    <a:pt x="24861" y="714466"/>
                  </a:lnTo>
                  <a:lnTo>
                    <a:pt x="51842" y="732657"/>
                  </a:lnTo>
                  <a:lnTo>
                    <a:pt x="84882" y="739327"/>
                  </a:lnTo>
                  <a:lnTo>
                    <a:pt x="3987691" y="739327"/>
                  </a:lnTo>
                  <a:lnTo>
                    <a:pt x="4020731" y="732657"/>
                  </a:lnTo>
                  <a:lnTo>
                    <a:pt x="4047712" y="714466"/>
                  </a:lnTo>
                  <a:lnTo>
                    <a:pt x="4065903" y="687485"/>
                  </a:lnTo>
                  <a:lnTo>
                    <a:pt x="4072574" y="654445"/>
                  </a:lnTo>
                  <a:lnTo>
                    <a:pt x="4072574" y="84882"/>
                  </a:lnTo>
                  <a:lnTo>
                    <a:pt x="4065903" y="51842"/>
                  </a:lnTo>
                  <a:lnTo>
                    <a:pt x="4047712" y="24861"/>
                  </a:lnTo>
                  <a:lnTo>
                    <a:pt x="4020731" y="6670"/>
                  </a:lnTo>
                  <a:lnTo>
                    <a:pt x="3987691" y="0"/>
                  </a:lnTo>
                  <a:close/>
                </a:path>
              </a:pathLst>
            </a:custGeom>
            <a:solidFill>
              <a:srgbClr val="FFF4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1772" y="5938437"/>
              <a:ext cx="445790" cy="388100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1118774" y="5867735"/>
            <a:ext cx="2536825" cy="49784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259"/>
              </a:spcBef>
            </a:pPr>
            <a:r>
              <a:rPr sz="1600" spc="-5" dirty="0">
                <a:latin typeface="Arial MT"/>
                <a:cs typeface="Arial MT"/>
              </a:rPr>
              <a:t>Significant variation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exists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within </a:t>
            </a:r>
            <a:r>
              <a:rPr sz="1600" spc="-40" dirty="0">
                <a:latin typeface="Arial MT"/>
                <a:cs typeface="Arial MT"/>
              </a:rPr>
              <a:t>NATO</a:t>
            </a:r>
            <a:r>
              <a:rPr sz="1600" spc="-5" dirty="0">
                <a:latin typeface="Arial MT"/>
                <a:cs typeface="Arial MT"/>
              </a:rPr>
              <a:t> litter standards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dirty="0"/>
              <a:t>11</a:t>
            </a:fld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 </a:t>
            </a:r>
            <a:r>
              <a:rPr dirty="0"/>
              <a:t>24:</a:t>
            </a:r>
            <a:r>
              <a:rPr spc="-10" dirty="0"/>
              <a:t> </a:t>
            </a:r>
            <a:r>
              <a:rPr spc="-5" dirty="0"/>
              <a:t>Prepare For Evacuation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232407" y="734307"/>
            <a:ext cx="3766820" cy="596900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2700" marR="5080" indent="979169">
              <a:lnSpc>
                <a:spcPts val="2080"/>
              </a:lnSpc>
              <a:spcBef>
                <a:spcPts val="450"/>
              </a:spcBef>
            </a:pPr>
            <a:r>
              <a:rPr sz="2000" b="1" spc="-20" dirty="0">
                <a:solidFill>
                  <a:srgbClr val="921928"/>
                </a:solidFill>
                <a:latin typeface="Arial"/>
                <a:cs typeface="Arial"/>
              </a:rPr>
              <a:t>AMBULATORY </a:t>
            </a:r>
            <a:r>
              <a:rPr sz="2000" b="1" spc="-1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CASUALTY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CONSIDERATIONS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98956" y="1803492"/>
            <a:ext cx="3965575" cy="1765300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800" dirty="0">
                <a:latin typeface="Arial MT"/>
                <a:cs typeface="Arial MT"/>
              </a:rPr>
              <a:t>Can</a:t>
            </a:r>
            <a:r>
              <a:rPr sz="1800" spc="-5" dirty="0">
                <a:latin typeface="Arial MT"/>
                <a:cs typeface="Arial MT"/>
              </a:rPr>
              <a:t> the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ambulatory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casualty </a:t>
            </a:r>
            <a:r>
              <a:rPr sz="1800" dirty="0">
                <a:latin typeface="Arial MT"/>
                <a:cs typeface="Arial MT"/>
              </a:rPr>
              <a:t>help?</a:t>
            </a:r>
            <a:endParaRPr sz="1800">
              <a:latin typeface="Arial MT"/>
              <a:cs typeface="Arial MT"/>
            </a:endParaRPr>
          </a:p>
          <a:p>
            <a:pPr marL="12700" marR="5080">
              <a:lnSpc>
                <a:spcPct val="134300"/>
              </a:lnSpc>
            </a:pPr>
            <a:r>
              <a:rPr sz="1800" dirty="0">
                <a:latin typeface="Arial MT"/>
                <a:cs typeface="Arial MT"/>
              </a:rPr>
              <a:t>Are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they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capable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of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providing</a:t>
            </a:r>
            <a:r>
              <a:rPr sz="1800" spc="-5" dirty="0">
                <a:latin typeface="Arial MT"/>
                <a:cs typeface="Arial MT"/>
              </a:rPr>
              <a:t> security?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Could</a:t>
            </a:r>
            <a:r>
              <a:rPr sz="1800" spc="-5" dirty="0">
                <a:latin typeface="Arial MT"/>
                <a:cs typeface="Arial MT"/>
              </a:rPr>
              <a:t> they </a:t>
            </a:r>
            <a:r>
              <a:rPr sz="1800" dirty="0">
                <a:latin typeface="Arial MT"/>
                <a:cs typeface="Arial MT"/>
              </a:rPr>
              <a:t>help </a:t>
            </a:r>
            <a:r>
              <a:rPr sz="1800" spc="-5" dirty="0">
                <a:latin typeface="Arial MT"/>
                <a:cs typeface="Arial MT"/>
              </a:rPr>
              <a:t>lift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 </a:t>
            </a:r>
            <a:r>
              <a:rPr sz="1800" spc="-5" dirty="0">
                <a:latin typeface="Arial MT"/>
                <a:cs typeface="Arial MT"/>
              </a:rPr>
              <a:t>litter patient?</a:t>
            </a:r>
            <a:endParaRPr sz="1800">
              <a:latin typeface="Arial MT"/>
              <a:cs typeface="Arial MT"/>
            </a:endParaRPr>
          </a:p>
          <a:p>
            <a:pPr marL="12700" marR="754380">
              <a:lnSpc>
                <a:spcPts val="2100"/>
              </a:lnSpc>
              <a:spcBef>
                <a:spcPts val="860"/>
              </a:spcBef>
            </a:pPr>
            <a:r>
              <a:rPr sz="1800" dirty="0">
                <a:latin typeface="Arial MT"/>
                <a:cs typeface="Arial MT"/>
              </a:rPr>
              <a:t>Can </a:t>
            </a:r>
            <a:r>
              <a:rPr sz="1800" spc="-5" dirty="0">
                <a:latin typeface="Arial MT"/>
                <a:cs typeface="Arial MT"/>
              </a:rPr>
              <a:t>they </a:t>
            </a:r>
            <a:r>
              <a:rPr sz="1800" dirty="0">
                <a:latin typeface="Arial MT"/>
                <a:cs typeface="Arial MT"/>
              </a:rPr>
              <a:t>help </a:t>
            </a:r>
            <a:r>
              <a:rPr sz="1800" spc="-5" dirty="0">
                <a:latin typeface="Arial MT"/>
                <a:cs typeface="Arial MT"/>
              </a:rPr>
              <a:t>other ambulatory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casualties?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86860" y="1897472"/>
            <a:ext cx="5120640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spc="-5" dirty="0">
                <a:latin typeface="Arial MT"/>
                <a:cs typeface="Arial MT"/>
              </a:rPr>
              <a:t>Disoriented </a:t>
            </a:r>
            <a:r>
              <a:rPr sz="1800" dirty="0">
                <a:latin typeface="Arial MT"/>
                <a:cs typeface="Arial MT"/>
              </a:rPr>
              <a:t>or visually impaired </a:t>
            </a:r>
            <a:r>
              <a:rPr sz="1800" spc="-5" dirty="0">
                <a:latin typeface="Arial MT"/>
                <a:cs typeface="Arial MT"/>
              </a:rPr>
              <a:t>casualties </a:t>
            </a:r>
            <a:r>
              <a:rPr sz="1800" b="1" spc="-5" dirty="0">
                <a:latin typeface="Arial"/>
                <a:cs typeface="Arial"/>
              </a:rPr>
              <a:t>require </a:t>
            </a:r>
            <a:r>
              <a:rPr sz="1800" b="1" spc="-49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supervision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to</a:t>
            </a:r>
            <a:r>
              <a:rPr sz="1800" dirty="0">
                <a:latin typeface="Arial MT"/>
                <a:cs typeface="Arial MT"/>
              </a:rPr>
              <a:t> be </a:t>
            </a:r>
            <a:r>
              <a:rPr sz="1800" spc="-5" dirty="0">
                <a:latin typeface="Arial MT"/>
                <a:cs typeface="Arial MT"/>
              </a:rPr>
              <a:t>evacuated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76751" y="2689354"/>
            <a:ext cx="1906270" cy="18999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spc="-5" dirty="0">
                <a:latin typeface="Arial MT"/>
                <a:cs typeface="Arial MT"/>
              </a:rPr>
              <a:t>When</a:t>
            </a:r>
            <a:r>
              <a:rPr sz="1800" spc="-4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moving,</a:t>
            </a:r>
            <a:r>
              <a:rPr sz="1800" spc="-4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line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up </a:t>
            </a:r>
            <a:r>
              <a:rPr sz="1800" spc="-5" dirty="0">
                <a:latin typeface="Arial MT"/>
                <a:cs typeface="Arial MT"/>
              </a:rPr>
              <a:t>casualties </a:t>
            </a:r>
            <a:r>
              <a:rPr sz="1800" dirty="0">
                <a:latin typeface="Arial MT"/>
                <a:cs typeface="Arial MT"/>
              </a:rPr>
              <a:t>and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have each place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their </a:t>
            </a:r>
            <a:r>
              <a:rPr sz="1800" dirty="0">
                <a:latin typeface="Arial MT"/>
                <a:cs typeface="Arial MT"/>
              </a:rPr>
              <a:t>hand on </a:t>
            </a: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dirty="0">
                <a:latin typeface="Arial MT"/>
                <a:cs typeface="Arial MT"/>
              </a:rPr>
              <a:t> shoulder of </a:t>
            </a: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casualty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</a:t>
            </a:r>
            <a:r>
              <a:rPr sz="1800" spc="-5" dirty="0">
                <a:latin typeface="Arial MT"/>
                <a:cs typeface="Arial MT"/>
              </a:rPr>
              <a:t> front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ts val="2039"/>
              </a:lnSpc>
            </a:pPr>
            <a:r>
              <a:rPr sz="1800" spc="-5" dirty="0">
                <a:latin typeface="Arial MT"/>
                <a:cs typeface="Arial MT"/>
              </a:rPr>
              <a:t>of</a:t>
            </a:r>
            <a:r>
              <a:rPr sz="1800" spc="-4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them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3055" y="3810813"/>
            <a:ext cx="4204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Assign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uninjured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unit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member </a:t>
            </a:r>
            <a:r>
              <a:rPr sz="1800" b="1" dirty="0">
                <a:latin typeface="Arial"/>
                <a:cs typeface="Arial"/>
              </a:rPr>
              <a:t>as</a:t>
            </a:r>
            <a:r>
              <a:rPr sz="1800" b="1" spc="-5" dirty="0">
                <a:latin typeface="Arial"/>
                <a:cs typeface="Arial"/>
              </a:rPr>
              <a:t> POC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98955" y="4085133"/>
            <a:ext cx="4447540" cy="762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43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Answer </a:t>
            </a:r>
            <a:r>
              <a:rPr sz="1800" spc="-5" dirty="0">
                <a:latin typeface="Arial MT"/>
                <a:cs typeface="Arial MT"/>
              </a:rPr>
              <a:t>questions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for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ambulatory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casualties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Periodically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reassess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ambulatory casualties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47564" y="5146621"/>
            <a:ext cx="4766945" cy="1049020"/>
            <a:chOff x="647564" y="5146621"/>
            <a:chExt cx="4766945" cy="1049020"/>
          </a:xfrm>
        </p:grpSpPr>
        <p:sp>
          <p:nvSpPr>
            <p:cNvPr id="11" name="object 11"/>
            <p:cNvSpPr/>
            <p:nvPr/>
          </p:nvSpPr>
          <p:spPr>
            <a:xfrm>
              <a:off x="647564" y="5146621"/>
              <a:ext cx="4766945" cy="1049020"/>
            </a:xfrm>
            <a:custGeom>
              <a:avLst/>
              <a:gdLst/>
              <a:ahLst/>
              <a:cxnLst/>
              <a:rect l="l" t="t" r="r" b="b"/>
              <a:pathLst>
                <a:path w="4766945" h="1049020">
                  <a:moveTo>
                    <a:pt x="4646269" y="0"/>
                  </a:moveTo>
                  <a:lnTo>
                    <a:pt x="120375" y="0"/>
                  </a:lnTo>
                  <a:lnTo>
                    <a:pt x="73519" y="9459"/>
                  </a:lnTo>
                  <a:lnTo>
                    <a:pt x="35257" y="35256"/>
                  </a:lnTo>
                  <a:lnTo>
                    <a:pt x="9459" y="73519"/>
                  </a:lnTo>
                  <a:lnTo>
                    <a:pt x="0" y="120374"/>
                  </a:lnTo>
                  <a:lnTo>
                    <a:pt x="0" y="928099"/>
                  </a:lnTo>
                  <a:lnTo>
                    <a:pt x="9459" y="974955"/>
                  </a:lnTo>
                  <a:lnTo>
                    <a:pt x="35257" y="1013218"/>
                  </a:lnTo>
                  <a:lnTo>
                    <a:pt x="73519" y="1039015"/>
                  </a:lnTo>
                  <a:lnTo>
                    <a:pt x="120375" y="1048475"/>
                  </a:lnTo>
                  <a:lnTo>
                    <a:pt x="4646269" y="1048475"/>
                  </a:lnTo>
                  <a:lnTo>
                    <a:pt x="4693125" y="1039015"/>
                  </a:lnTo>
                  <a:lnTo>
                    <a:pt x="4731388" y="1013218"/>
                  </a:lnTo>
                  <a:lnTo>
                    <a:pt x="4757185" y="974955"/>
                  </a:lnTo>
                  <a:lnTo>
                    <a:pt x="4766645" y="928099"/>
                  </a:lnTo>
                  <a:lnTo>
                    <a:pt x="4766645" y="120374"/>
                  </a:lnTo>
                  <a:lnTo>
                    <a:pt x="4757185" y="73519"/>
                  </a:lnTo>
                  <a:lnTo>
                    <a:pt x="4731388" y="35256"/>
                  </a:lnTo>
                  <a:lnTo>
                    <a:pt x="4693125" y="9459"/>
                  </a:lnTo>
                  <a:lnTo>
                    <a:pt x="4646269" y="0"/>
                  </a:lnTo>
                  <a:close/>
                </a:path>
              </a:pathLst>
            </a:custGeom>
            <a:solidFill>
              <a:srgbClr val="FFF4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1701" y="5308357"/>
              <a:ext cx="445790" cy="38810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393407" y="5274281"/>
            <a:ext cx="3470910" cy="72644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259"/>
              </a:spcBef>
            </a:pPr>
            <a:r>
              <a:rPr sz="1600" spc="-5" dirty="0">
                <a:latin typeface="Arial MT"/>
                <a:cs typeface="Arial MT"/>
              </a:rPr>
              <a:t>Instruct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casualties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to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repeatedly</a:t>
            </a:r>
            <a:r>
              <a:rPr sz="1600" dirty="0">
                <a:latin typeface="Arial MT"/>
                <a:cs typeface="Arial MT"/>
              </a:rPr>
              <a:t> check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their </a:t>
            </a:r>
            <a:r>
              <a:rPr sz="1600" dirty="0">
                <a:latin typeface="Arial MT"/>
                <a:cs typeface="Arial MT"/>
              </a:rPr>
              <a:t>wounds and dressings &amp; ensure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that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bleeding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remains</a:t>
            </a:r>
            <a:r>
              <a:rPr sz="1600" spc="-5" dirty="0">
                <a:latin typeface="Arial MT"/>
                <a:cs typeface="Arial MT"/>
              </a:rPr>
              <a:t> controlled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74046" y="1901189"/>
            <a:ext cx="0" cy="304800"/>
          </a:xfrm>
          <a:custGeom>
            <a:avLst/>
            <a:gdLst/>
            <a:ahLst/>
            <a:cxnLst/>
            <a:rect l="l" t="t" r="r" b="b"/>
            <a:pathLst>
              <a:path h="304800">
                <a:moveTo>
                  <a:pt x="0" y="30425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74046" y="2296194"/>
            <a:ext cx="0" cy="304800"/>
          </a:xfrm>
          <a:custGeom>
            <a:avLst/>
            <a:gdLst/>
            <a:ahLst/>
            <a:cxnLst/>
            <a:rect l="l" t="t" r="r" b="b"/>
            <a:pathLst>
              <a:path h="304800">
                <a:moveTo>
                  <a:pt x="0" y="30425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74046" y="2675377"/>
            <a:ext cx="0" cy="304800"/>
          </a:xfrm>
          <a:custGeom>
            <a:avLst/>
            <a:gdLst/>
            <a:ahLst/>
            <a:cxnLst/>
            <a:rect l="l" t="t" r="r" b="b"/>
            <a:pathLst>
              <a:path h="304800">
                <a:moveTo>
                  <a:pt x="0" y="30425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74045" y="3070383"/>
            <a:ext cx="0" cy="491490"/>
          </a:xfrm>
          <a:custGeom>
            <a:avLst/>
            <a:gdLst/>
            <a:ahLst/>
            <a:cxnLst/>
            <a:rect l="l" t="t" r="r" b="b"/>
            <a:pathLst>
              <a:path h="491489">
                <a:moveTo>
                  <a:pt x="0" y="490962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74046" y="4212841"/>
            <a:ext cx="0" cy="304800"/>
          </a:xfrm>
          <a:custGeom>
            <a:avLst/>
            <a:gdLst/>
            <a:ahLst/>
            <a:cxnLst/>
            <a:rect l="l" t="t" r="r" b="b"/>
            <a:pathLst>
              <a:path h="304800">
                <a:moveTo>
                  <a:pt x="0" y="30425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74046" y="4595815"/>
            <a:ext cx="0" cy="304800"/>
          </a:xfrm>
          <a:custGeom>
            <a:avLst/>
            <a:gdLst/>
            <a:ahLst/>
            <a:cxnLst/>
            <a:rect l="l" t="t" r="r" b="b"/>
            <a:pathLst>
              <a:path h="304800">
                <a:moveTo>
                  <a:pt x="0" y="30425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95643" y="2525240"/>
            <a:ext cx="3874837" cy="3962679"/>
          </a:xfrm>
          <a:prstGeom prst="rect">
            <a:avLst/>
          </a:prstGeom>
        </p:spPr>
      </p:pic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dirty="0"/>
              <a:t>12</a:t>
            </a:fld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 </a:t>
            </a:r>
            <a:r>
              <a:rPr dirty="0"/>
              <a:t>24:</a:t>
            </a:r>
            <a:r>
              <a:rPr spc="-10" dirty="0"/>
              <a:t> </a:t>
            </a:r>
            <a:r>
              <a:rPr spc="-5" dirty="0"/>
              <a:t>Prepare For Evacuation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499713" y="728539"/>
            <a:ext cx="7232015" cy="105600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 marR="5080" indent="1617345">
              <a:lnSpc>
                <a:spcPts val="3790"/>
              </a:lnSpc>
              <a:spcBef>
                <a:spcPts val="665"/>
              </a:spcBef>
            </a:pPr>
            <a:r>
              <a:rPr sz="3600" b="1" spc="-35" dirty="0">
                <a:solidFill>
                  <a:srgbClr val="921928"/>
                </a:solidFill>
                <a:latin typeface="Arial"/>
                <a:cs typeface="Arial"/>
              </a:rPr>
              <a:t>TACTICAL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FORCE </a:t>
            </a:r>
            <a:r>
              <a:rPr sz="3600" b="1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PERSONNEL</a:t>
            </a:r>
            <a:r>
              <a:rPr sz="3600" b="1" spc="-85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RESPONSIBILITIES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7073" y="2104734"/>
            <a:ext cx="10789920" cy="4173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5585" marR="6210300" indent="-209550">
              <a:lnSpc>
                <a:spcPct val="125000"/>
              </a:lnSpc>
              <a:spcBef>
                <a:spcPts val="100"/>
              </a:spcBef>
            </a:pPr>
            <a:r>
              <a:rPr sz="1800" b="1" spc="-20" dirty="0">
                <a:latin typeface="Arial"/>
                <a:cs typeface="Arial"/>
              </a:rPr>
              <a:t>Tactical </a:t>
            </a:r>
            <a:r>
              <a:rPr sz="1800" b="1" spc="-5" dirty="0">
                <a:latin typeface="Arial"/>
                <a:cs typeface="Arial"/>
              </a:rPr>
              <a:t>force </a:t>
            </a:r>
            <a:r>
              <a:rPr sz="1800" dirty="0">
                <a:latin typeface="Arial MT"/>
                <a:cs typeface="Arial MT"/>
              </a:rPr>
              <a:t>personnel are responsible </a:t>
            </a:r>
            <a:r>
              <a:rPr sz="1800" spc="-5" dirty="0">
                <a:latin typeface="Arial MT"/>
                <a:cs typeface="Arial MT"/>
              </a:rPr>
              <a:t>for: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Identifying</a:t>
            </a:r>
            <a:r>
              <a:rPr sz="1800" dirty="0">
                <a:latin typeface="Arial MT"/>
                <a:cs typeface="Arial MT"/>
              </a:rPr>
              <a:t> an </a:t>
            </a:r>
            <a:r>
              <a:rPr sz="1800" spc="-5" dirty="0">
                <a:latin typeface="Arial MT"/>
                <a:cs typeface="Arial MT"/>
              </a:rPr>
              <a:t>evacuation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site</a:t>
            </a:r>
            <a:endParaRPr sz="1800">
              <a:latin typeface="Arial MT"/>
              <a:cs typeface="Arial MT"/>
            </a:endParaRPr>
          </a:p>
          <a:p>
            <a:pPr marL="235585" marR="6288405">
              <a:lnSpc>
                <a:spcPct val="125000"/>
              </a:lnSpc>
            </a:pPr>
            <a:r>
              <a:rPr sz="1800" dirty="0">
                <a:latin typeface="Arial MT"/>
                <a:cs typeface="Arial MT"/>
              </a:rPr>
              <a:t>Marking and preparing </a:t>
            </a:r>
            <a:r>
              <a:rPr sz="1800" spc="-5" dirty="0">
                <a:latin typeface="Arial MT"/>
                <a:cs typeface="Arial MT"/>
              </a:rPr>
              <a:t>the evacuation site </a:t>
            </a:r>
            <a:r>
              <a:rPr sz="1800" spc="-49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Securing</a:t>
            </a:r>
            <a:r>
              <a:rPr sz="1800" spc="-5" dirty="0">
                <a:latin typeface="Arial MT"/>
                <a:cs typeface="Arial MT"/>
              </a:rPr>
              <a:t> the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evacuation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site</a:t>
            </a:r>
            <a:endParaRPr sz="1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00">
              <a:latin typeface="Arial MT"/>
              <a:cs typeface="Arial MT"/>
            </a:endParaRPr>
          </a:p>
          <a:p>
            <a:pPr marL="222250" marR="7268209" indent="-209550">
              <a:lnSpc>
                <a:spcPct val="125000"/>
              </a:lnSpc>
            </a:pPr>
            <a:r>
              <a:rPr sz="1800" b="1" spc="-5" dirty="0">
                <a:latin typeface="Arial"/>
                <a:cs typeface="Arial"/>
              </a:rPr>
              <a:t>Leadership </a:t>
            </a:r>
            <a:r>
              <a:rPr sz="1800" dirty="0">
                <a:latin typeface="Arial MT"/>
                <a:cs typeface="Arial MT"/>
              </a:rPr>
              <a:t>is </a:t>
            </a:r>
            <a:r>
              <a:rPr sz="1800" spc="-5" dirty="0">
                <a:latin typeface="Arial MT"/>
                <a:cs typeface="Arial MT"/>
              </a:rPr>
              <a:t>tasked with </a:t>
            </a:r>
            <a:r>
              <a:rPr sz="1800" dirty="0">
                <a:latin typeface="Arial MT"/>
                <a:cs typeface="Arial MT"/>
              </a:rPr>
              <a:t> Ensuring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 safety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of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casualties</a:t>
            </a:r>
            <a:endParaRPr sz="1800">
              <a:latin typeface="Arial MT"/>
              <a:cs typeface="Arial MT"/>
            </a:endParaRPr>
          </a:p>
          <a:p>
            <a:pPr marL="222250">
              <a:lnSpc>
                <a:spcPct val="100000"/>
              </a:lnSpc>
              <a:spcBef>
                <a:spcPts val="540"/>
              </a:spcBef>
            </a:pPr>
            <a:r>
              <a:rPr sz="1800" dirty="0">
                <a:latin typeface="Arial MT"/>
                <a:cs typeface="Arial MT"/>
              </a:rPr>
              <a:t>Ensuring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 safety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of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tactical </a:t>
            </a:r>
            <a:r>
              <a:rPr sz="1800" dirty="0">
                <a:latin typeface="Arial MT"/>
                <a:cs typeface="Arial MT"/>
              </a:rPr>
              <a:t>personnel</a:t>
            </a:r>
            <a:endParaRPr sz="1800">
              <a:latin typeface="Arial MT"/>
              <a:cs typeface="Arial MT"/>
            </a:endParaRPr>
          </a:p>
          <a:p>
            <a:pPr marL="222250" marR="6315075">
              <a:lnSpc>
                <a:spcPts val="2100"/>
              </a:lnSpc>
              <a:spcBef>
                <a:spcPts val="660"/>
              </a:spcBef>
            </a:pPr>
            <a:r>
              <a:rPr sz="1800" spc="-5" dirty="0">
                <a:latin typeface="Arial MT"/>
                <a:cs typeface="Arial MT"/>
              </a:rPr>
              <a:t>Maintaining</a:t>
            </a:r>
            <a:r>
              <a:rPr sz="1800" dirty="0">
                <a:latin typeface="Arial MT"/>
                <a:cs typeface="Arial MT"/>
              </a:rPr>
              <a:t> awareness of </a:t>
            </a:r>
            <a:r>
              <a:rPr sz="1800" spc="-5" dirty="0">
                <a:latin typeface="Arial MT"/>
                <a:cs typeface="Arial MT"/>
              </a:rPr>
              <a:t>potential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hostile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threats that </a:t>
            </a:r>
            <a:r>
              <a:rPr sz="1800" dirty="0">
                <a:latin typeface="Arial MT"/>
                <a:cs typeface="Arial MT"/>
              </a:rPr>
              <a:t>could impact </a:t>
            </a: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dirty="0">
                <a:latin typeface="Arial MT"/>
                <a:cs typeface="Arial MT"/>
              </a:rPr>
              <a:t>success of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 evacuation</a:t>
            </a:r>
            <a:endParaRPr sz="1800">
              <a:latin typeface="Arial MT"/>
              <a:cs typeface="Arial MT"/>
            </a:endParaRPr>
          </a:p>
          <a:p>
            <a:pPr marL="5477510" marR="5080">
              <a:lnSpc>
                <a:spcPts val="2100"/>
              </a:lnSpc>
              <a:spcBef>
                <a:spcPts val="190"/>
              </a:spcBef>
            </a:pPr>
            <a:r>
              <a:rPr sz="1800" b="1" spc="-5" dirty="0">
                <a:latin typeface="Arial"/>
                <a:cs typeface="Arial"/>
              </a:rPr>
              <a:t>The</a:t>
            </a:r>
            <a:r>
              <a:rPr sz="1800" b="1" spc="7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entire</a:t>
            </a:r>
            <a:r>
              <a:rPr sz="1800" b="1" spc="8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unit</a:t>
            </a:r>
            <a:r>
              <a:rPr sz="1800" spc="-5" dirty="0">
                <a:latin typeface="Arial MT"/>
                <a:cs typeface="Arial MT"/>
              </a:rPr>
              <a:t>,</a:t>
            </a:r>
            <a:r>
              <a:rPr sz="1800" spc="7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including</a:t>
            </a:r>
            <a:r>
              <a:rPr sz="1800" spc="8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medical</a:t>
            </a:r>
            <a:r>
              <a:rPr sz="1800" spc="8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personnel,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should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be prepared </a:t>
            </a:r>
            <a:r>
              <a:rPr sz="1800" spc="-5" dirty="0">
                <a:latin typeface="Arial MT"/>
                <a:cs typeface="Arial MT"/>
              </a:rPr>
              <a:t>to</a:t>
            </a:r>
            <a:r>
              <a:rPr sz="1800" dirty="0">
                <a:latin typeface="Arial MT"/>
                <a:cs typeface="Arial MT"/>
              </a:rPr>
              <a:t> support</a:t>
            </a:r>
            <a:r>
              <a:rPr sz="1800" spc="-5" dirty="0">
                <a:latin typeface="Arial MT"/>
                <a:cs typeface="Arial MT"/>
              </a:rPr>
              <a:t> security requirements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91449" y="732238"/>
            <a:ext cx="5999590" cy="5096098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64107" y="2544140"/>
            <a:ext cx="0" cy="288290"/>
          </a:xfrm>
          <a:custGeom>
            <a:avLst/>
            <a:gdLst/>
            <a:ahLst/>
            <a:cxnLst/>
            <a:rect l="l" t="t" r="r" b="b"/>
            <a:pathLst>
              <a:path h="288289">
                <a:moveTo>
                  <a:pt x="0" y="28800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64107" y="2908421"/>
            <a:ext cx="0" cy="288290"/>
          </a:xfrm>
          <a:custGeom>
            <a:avLst/>
            <a:gdLst/>
            <a:ahLst/>
            <a:cxnLst/>
            <a:rect l="l" t="t" r="r" b="b"/>
            <a:pathLst>
              <a:path h="288289">
                <a:moveTo>
                  <a:pt x="0" y="28800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64107" y="3264904"/>
            <a:ext cx="0" cy="288290"/>
          </a:xfrm>
          <a:custGeom>
            <a:avLst/>
            <a:gdLst/>
            <a:ahLst/>
            <a:cxnLst/>
            <a:rect l="l" t="t" r="r" b="b"/>
            <a:pathLst>
              <a:path h="288289">
                <a:moveTo>
                  <a:pt x="0" y="28800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57869" y="4224398"/>
            <a:ext cx="0" cy="288290"/>
          </a:xfrm>
          <a:custGeom>
            <a:avLst/>
            <a:gdLst/>
            <a:ahLst/>
            <a:cxnLst/>
            <a:rect l="l" t="t" r="r" b="b"/>
            <a:pathLst>
              <a:path h="288289">
                <a:moveTo>
                  <a:pt x="0" y="28800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57869" y="4588679"/>
            <a:ext cx="0" cy="288290"/>
          </a:xfrm>
          <a:custGeom>
            <a:avLst/>
            <a:gdLst/>
            <a:ahLst/>
            <a:cxnLst/>
            <a:rect l="l" t="t" r="r" b="b"/>
            <a:pathLst>
              <a:path h="288289">
                <a:moveTo>
                  <a:pt x="0" y="28800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57870" y="4945162"/>
            <a:ext cx="0" cy="792480"/>
          </a:xfrm>
          <a:custGeom>
            <a:avLst/>
            <a:gdLst/>
            <a:ahLst/>
            <a:cxnLst/>
            <a:rect l="l" t="t" r="r" b="b"/>
            <a:pathLst>
              <a:path h="792479">
                <a:moveTo>
                  <a:pt x="0" y="79200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dirty="0"/>
              <a:t>13</a:t>
            </a:fld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59026" y="284892"/>
            <a:ext cx="42741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616566"/>
                </a:solidFill>
                <a:latin typeface="Arial"/>
                <a:cs typeface="Arial"/>
              </a:rPr>
              <a:t>Module </a:t>
            </a:r>
            <a:r>
              <a:rPr sz="2000" b="1" dirty="0">
                <a:solidFill>
                  <a:srgbClr val="616566"/>
                </a:solidFill>
                <a:latin typeface="Arial"/>
                <a:cs typeface="Arial"/>
              </a:rPr>
              <a:t>24:</a:t>
            </a:r>
            <a:r>
              <a:rPr sz="2000" b="1" spc="-10" dirty="0">
                <a:solidFill>
                  <a:srgbClr val="616566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616566"/>
                </a:solidFill>
                <a:latin typeface="Arial"/>
                <a:cs typeface="Arial"/>
              </a:rPr>
              <a:t>Prepare For Evacuation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9342" y="1351815"/>
            <a:ext cx="5469185" cy="4379493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212691" y="745742"/>
            <a:ext cx="3766820" cy="5969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2240"/>
              </a:lnSpc>
              <a:spcBef>
                <a:spcPts val="114"/>
              </a:spcBef>
            </a:pPr>
            <a:r>
              <a:rPr spc="5" dirty="0">
                <a:solidFill>
                  <a:srgbClr val="921928"/>
                </a:solidFill>
              </a:rPr>
              <a:t>TRANSITIONING</a:t>
            </a:r>
            <a:r>
              <a:rPr spc="-30" dirty="0">
                <a:solidFill>
                  <a:srgbClr val="921928"/>
                </a:solidFill>
              </a:rPr>
              <a:t> </a:t>
            </a:r>
            <a:r>
              <a:rPr spc="10" dirty="0">
                <a:solidFill>
                  <a:srgbClr val="921928"/>
                </a:solidFill>
              </a:rPr>
              <a:t>CARE</a:t>
            </a:r>
          </a:p>
          <a:p>
            <a:pPr algn="ctr">
              <a:lnSpc>
                <a:spcPts val="2240"/>
              </a:lnSpc>
            </a:pPr>
            <a:r>
              <a:rPr spc="-10" dirty="0">
                <a:solidFill>
                  <a:srgbClr val="000000"/>
                </a:solidFill>
              </a:rPr>
              <a:t>TO</a:t>
            </a:r>
            <a:r>
              <a:rPr spc="-25" dirty="0">
                <a:solidFill>
                  <a:srgbClr val="000000"/>
                </a:solidFill>
              </a:rPr>
              <a:t> EVACUATION</a:t>
            </a:r>
            <a:r>
              <a:rPr spc="-20" dirty="0">
                <a:solidFill>
                  <a:srgbClr val="000000"/>
                </a:solidFill>
              </a:rPr>
              <a:t> </a:t>
            </a:r>
            <a:r>
              <a:rPr spc="10" dirty="0">
                <a:solidFill>
                  <a:srgbClr val="000000"/>
                </a:solidFill>
              </a:rPr>
              <a:t>PERSONNEL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09380" y="5689464"/>
            <a:ext cx="4938395" cy="74676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528955" marR="5080" indent="-516890">
              <a:lnSpc>
                <a:spcPts val="2800"/>
              </a:lnSpc>
              <a:spcBef>
                <a:spcPts val="259"/>
              </a:spcBef>
            </a:pP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GOOD</a:t>
            </a:r>
            <a:r>
              <a:rPr sz="2400" b="1" spc="-5" dirty="0">
                <a:latin typeface="Arial"/>
                <a:cs typeface="Arial"/>
              </a:rPr>
              <a:t> casualty </a:t>
            </a:r>
            <a:r>
              <a:rPr sz="2400" b="1" dirty="0">
                <a:latin typeface="Arial"/>
                <a:cs typeface="Arial"/>
              </a:rPr>
              <a:t>care </a:t>
            </a:r>
            <a:r>
              <a:rPr sz="2400" b="1" spc="-5" dirty="0">
                <a:latin typeface="Arial"/>
                <a:cs typeface="Arial"/>
              </a:rPr>
              <a:t>management </a:t>
            </a:r>
            <a:r>
              <a:rPr sz="2400" b="1" spc="-65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transfers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dirty="0">
                <a:latin typeface="Arial MT"/>
                <a:cs typeface="Arial MT"/>
              </a:rPr>
              <a:t>improve</a:t>
            </a:r>
            <a:r>
              <a:rPr sz="2400" spc="-5" dirty="0">
                <a:latin typeface="Arial MT"/>
                <a:cs typeface="Arial MT"/>
              </a:rPr>
              <a:t> outcomes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49400" y="5332593"/>
            <a:ext cx="4193540" cy="1054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1800" spc="-5" dirty="0">
                <a:latin typeface="Arial MT"/>
                <a:cs typeface="Arial MT"/>
              </a:rPr>
              <a:t>Hostility threats</a:t>
            </a:r>
            <a:r>
              <a:rPr sz="1800" dirty="0">
                <a:latin typeface="Arial MT"/>
                <a:cs typeface="Arial MT"/>
              </a:rPr>
              <a:t> in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exposed </a:t>
            </a:r>
            <a:r>
              <a:rPr sz="1800" spc="-5" dirty="0">
                <a:latin typeface="Arial MT"/>
                <a:cs typeface="Arial MT"/>
              </a:rPr>
              <a:t>environments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Reduced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ground </a:t>
            </a:r>
            <a:r>
              <a:rPr sz="1800" spc="-5" dirty="0">
                <a:latin typeface="Arial MT"/>
                <a:cs typeface="Arial MT"/>
              </a:rPr>
              <a:t>time (fuel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limits, etc.) </a:t>
            </a:r>
            <a:r>
              <a:rPr sz="1800" dirty="0">
                <a:latin typeface="Arial MT"/>
                <a:cs typeface="Arial MT"/>
              </a:rPr>
              <a:t> Engine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noise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and </a:t>
            </a:r>
            <a:r>
              <a:rPr sz="1800" spc="-5" dirty="0">
                <a:latin typeface="Arial MT"/>
                <a:cs typeface="Arial MT"/>
              </a:rPr>
              <a:t>rotor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wash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22387" y="1906734"/>
            <a:ext cx="4800600" cy="3451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7170" marR="5080">
              <a:lnSpc>
                <a:spcPct val="1343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Have </a:t>
            </a:r>
            <a:r>
              <a:rPr sz="1800" spc="-5" dirty="0">
                <a:latin typeface="Arial MT"/>
                <a:cs typeface="Arial MT"/>
              </a:rPr>
              <a:t>accurate, completed</a:t>
            </a:r>
            <a:r>
              <a:rPr sz="1800" dirty="0">
                <a:latin typeface="Arial MT"/>
                <a:cs typeface="Arial MT"/>
              </a:rPr>
              <a:t> DD </a:t>
            </a:r>
            <a:r>
              <a:rPr sz="1800" spc="-5" dirty="0">
                <a:latin typeface="Arial MT"/>
                <a:cs typeface="Arial MT"/>
              </a:rPr>
              <a:t>Forms </a:t>
            </a:r>
            <a:r>
              <a:rPr sz="1800" dirty="0">
                <a:latin typeface="Arial MT"/>
                <a:cs typeface="Arial MT"/>
              </a:rPr>
              <a:t>1380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Have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MIST</a:t>
            </a:r>
            <a:r>
              <a:rPr sz="1800" spc="-4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report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prepared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for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each</a:t>
            </a:r>
            <a:r>
              <a:rPr sz="1800" spc="-5" dirty="0">
                <a:latin typeface="Arial MT"/>
                <a:cs typeface="Arial MT"/>
              </a:rPr>
              <a:t> casualty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Identify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dirty="0">
                <a:latin typeface="Arial MT"/>
                <a:cs typeface="Arial MT"/>
              </a:rPr>
              <a:t>receiving care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provider</a:t>
            </a:r>
            <a:endParaRPr sz="1800">
              <a:latin typeface="Arial MT"/>
              <a:cs typeface="Arial MT"/>
            </a:endParaRPr>
          </a:p>
          <a:p>
            <a:pPr marL="217170">
              <a:lnSpc>
                <a:spcPct val="100000"/>
              </a:lnSpc>
              <a:spcBef>
                <a:spcPts val="740"/>
              </a:spcBef>
            </a:pPr>
            <a:r>
              <a:rPr sz="1800" dirty="0">
                <a:latin typeface="Arial MT"/>
                <a:cs typeface="Arial MT"/>
              </a:rPr>
              <a:t>Make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direct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contact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(visual,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verbal,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etc.)</a:t>
            </a:r>
            <a:endParaRPr sz="1800">
              <a:latin typeface="Arial MT"/>
              <a:cs typeface="Arial MT"/>
            </a:endParaRPr>
          </a:p>
          <a:p>
            <a:pPr marL="217170" marR="254635">
              <a:lnSpc>
                <a:spcPts val="2100"/>
              </a:lnSpc>
              <a:spcBef>
                <a:spcPts val="860"/>
              </a:spcBef>
            </a:pPr>
            <a:r>
              <a:rPr sz="1800" spc="-5" dirty="0">
                <a:latin typeface="Arial MT"/>
                <a:cs typeface="Arial MT"/>
              </a:rPr>
              <a:t>Establish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method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of </a:t>
            </a:r>
            <a:r>
              <a:rPr sz="1800" spc="-5" dirty="0">
                <a:latin typeface="Arial MT"/>
                <a:cs typeface="Arial MT"/>
              </a:rPr>
              <a:t>communication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(radio,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verbal,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written)</a:t>
            </a:r>
            <a:endParaRPr sz="1800">
              <a:latin typeface="Arial MT"/>
              <a:cs typeface="Arial MT"/>
            </a:endParaRPr>
          </a:p>
          <a:p>
            <a:pPr marL="217170" marR="2338705">
              <a:lnSpc>
                <a:spcPts val="2900"/>
              </a:lnSpc>
              <a:spcBef>
                <a:spcPts val="160"/>
              </a:spcBef>
            </a:pPr>
            <a:r>
              <a:rPr sz="1800" dirty="0">
                <a:latin typeface="Arial MT"/>
                <a:cs typeface="Arial MT"/>
              </a:rPr>
              <a:t>Relay </a:t>
            </a:r>
            <a:r>
              <a:rPr sz="1800" spc="-5" dirty="0">
                <a:latin typeface="Arial MT"/>
                <a:cs typeface="Arial MT"/>
              </a:rPr>
              <a:t>MIST report(s) </a:t>
            </a:r>
            <a:r>
              <a:rPr sz="1800" dirty="0">
                <a:latin typeface="Arial MT"/>
                <a:cs typeface="Arial MT"/>
              </a:rPr>
              <a:t> Answer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any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questions</a:t>
            </a:r>
            <a:endParaRPr sz="1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b="1" spc="-20" dirty="0">
                <a:latin typeface="Arial"/>
                <a:cs typeface="Arial"/>
              </a:rPr>
              <a:t>NEGATIVE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spc="-25" dirty="0">
                <a:latin typeface="Arial"/>
                <a:cs typeface="Arial"/>
              </a:rPr>
              <a:t>IMPACTS</a:t>
            </a:r>
            <a:r>
              <a:rPr sz="1800" b="1" spc="-5" dirty="0">
                <a:latin typeface="Arial"/>
                <a:cs typeface="Arial"/>
              </a:rPr>
              <a:t> on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transition </a:t>
            </a:r>
            <a:r>
              <a:rPr sz="1800" dirty="0">
                <a:latin typeface="Arial MT"/>
                <a:cs typeface="Arial MT"/>
              </a:rPr>
              <a:t>of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care: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475524" y="2021610"/>
            <a:ext cx="0" cy="284480"/>
          </a:xfrm>
          <a:custGeom>
            <a:avLst/>
            <a:gdLst/>
            <a:ahLst/>
            <a:cxnLst/>
            <a:rect l="l" t="t" r="r" b="b"/>
            <a:pathLst>
              <a:path h="284480">
                <a:moveTo>
                  <a:pt x="0" y="28433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75524" y="2402610"/>
            <a:ext cx="0" cy="284480"/>
          </a:xfrm>
          <a:custGeom>
            <a:avLst/>
            <a:gdLst/>
            <a:ahLst/>
            <a:cxnLst/>
            <a:rect l="l" t="t" r="r" b="b"/>
            <a:pathLst>
              <a:path h="284480">
                <a:moveTo>
                  <a:pt x="0" y="28433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75524" y="2771579"/>
            <a:ext cx="0" cy="284480"/>
          </a:xfrm>
          <a:custGeom>
            <a:avLst/>
            <a:gdLst/>
            <a:ahLst/>
            <a:cxnLst/>
            <a:rect l="l" t="t" r="r" b="b"/>
            <a:pathLst>
              <a:path h="284480">
                <a:moveTo>
                  <a:pt x="0" y="28433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475524" y="3180218"/>
            <a:ext cx="0" cy="284480"/>
          </a:xfrm>
          <a:custGeom>
            <a:avLst/>
            <a:gdLst/>
            <a:ahLst/>
            <a:cxnLst/>
            <a:rect l="l" t="t" r="r" b="b"/>
            <a:pathLst>
              <a:path h="284479">
                <a:moveTo>
                  <a:pt x="0" y="28433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475524" y="3561219"/>
            <a:ext cx="0" cy="48958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489298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475524" y="4180328"/>
            <a:ext cx="0" cy="284480"/>
          </a:xfrm>
          <a:custGeom>
            <a:avLst/>
            <a:gdLst/>
            <a:ahLst/>
            <a:cxnLst/>
            <a:rect l="l" t="t" r="r" b="b"/>
            <a:pathLst>
              <a:path h="284479">
                <a:moveTo>
                  <a:pt x="0" y="28433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475524" y="4552872"/>
            <a:ext cx="0" cy="284480"/>
          </a:xfrm>
          <a:custGeom>
            <a:avLst/>
            <a:gdLst/>
            <a:ahLst/>
            <a:cxnLst/>
            <a:rect l="l" t="t" r="r" b="b"/>
            <a:pathLst>
              <a:path h="284479">
                <a:moveTo>
                  <a:pt x="0" y="28433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475524" y="5450825"/>
            <a:ext cx="0" cy="284480"/>
          </a:xfrm>
          <a:custGeom>
            <a:avLst/>
            <a:gdLst/>
            <a:ahLst/>
            <a:cxnLst/>
            <a:rect l="l" t="t" r="r" b="b"/>
            <a:pathLst>
              <a:path h="284479">
                <a:moveTo>
                  <a:pt x="0" y="28433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475524" y="5783696"/>
            <a:ext cx="0" cy="284480"/>
          </a:xfrm>
          <a:custGeom>
            <a:avLst/>
            <a:gdLst/>
            <a:ahLst/>
            <a:cxnLst/>
            <a:rect l="l" t="t" r="r" b="b"/>
            <a:pathLst>
              <a:path h="284479">
                <a:moveTo>
                  <a:pt x="0" y="28433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475524" y="6140634"/>
            <a:ext cx="0" cy="284480"/>
          </a:xfrm>
          <a:custGeom>
            <a:avLst/>
            <a:gdLst/>
            <a:ahLst/>
            <a:cxnLst/>
            <a:rect l="l" t="t" r="r" b="b"/>
            <a:pathLst>
              <a:path h="284479">
                <a:moveTo>
                  <a:pt x="0" y="28433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dirty="0"/>
              <a:t>14</a:t>
            </a:fld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217293" y="582242"/>
            <a:ext cx="7926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600" b="1" spc="-40" dirty="0">
                <a:solidFill>
                  <a:srgbClr val="FFFFFF"/>
                </a:solidFill>
                <a:latin typeface="Arial"/>
                <a:cs typeface="Arial"/>
              </a:rPr>
              <a:t>PREPARE</a:t>
            </a:r>
            <a:r>
              <a:rPr sz="36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3600" b="1" spc="-60" dirty="0">
                <a:solidFill>
                  <a:srgbClr val="FFFFFF"/>
                </a:solidFill>
                <a:latin typeface="Arial"/>
                <a:cs typeface="Arial"/>
              </a:rPr>
              <a:t>EVACUATION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dirty="0"/>
              <a:t>15</a:t>
            </a:fld>
            <a:endParaRPr dirty="0"/>
          </a:p>
        </p:txBody>
      </p:sp>
      <p:pic>
        <p:nvPicPr>
          <p:cNvPr id="13" name="24. Casualty Preparation for Evacuation (Tactical Field Care)">
            <a:hlinkClick r:id="" action="ppaction://media"/>
            <a:extLst>
              <a:ext uri="{FF2B5EF4-FFF2-40B4-BE49-F238E27FC236}">
                <a16:creationId xmlns:a16="http://schemas.microsoft.com/office/drawing/2014/main" id="{9F16FE52-D88B-673F-7168-3CADB39940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1256" y="1524000"/>
            <a:ext cx="8518144" cy="479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5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959026" y="284892"/>
            <a:ext cx="42741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616566"/>
                </a:solidFill>
                <a:latin typeface="Arial"/>
                <a:cs typeface="Arial"/>
              </a:rPr>
              <a:t>Module </a:t>
            </a:r>
            <a:r>
              <a:rPr sz="2000" b="1" dirty="0">
                <a:solidFill>
                  <a:srgbClr val="616566"/>
                </a:solidFill>
                <a:latin typeface="Arial"/>
                <a:cs typeface="Arial"/>
              </a:rPr>
              <a:t>24:</a:t>
            </a:r>
            <a:r>
              <a:rPr sz="2000" b="1" spc="-10" dirty="0">
                <a:solidFill>
                  <a:srgbClr val="616566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616566"/>
                </a:solidFill>
                <a:latin typeface="Arial"/>
                <a:cs typeface="Arial"/>
              </a:rPr>
              <a:t>Prepare For Evacuation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303308" y="807046"/>
            <a:ext cx="3642995" cy="596900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2700" marR="5080" indent="893444">
              <a:lnSpc>
                <a:spcPts val="2080"/>
              </a:lnSpc>
              <a:spcBef>
                <a:spcPts val="450"/>
              </a:spcBef>
            </a:pPr>
            <a:r>
              <a:rPr spc="-15" dirty="0">
                <a:solidFill>
                  <a:srgbClr val="FFFFFF"/>
                </a:solidFill>
              </a:rPr>
              <a:t>PREPARE</a:t>
            </a:r>
            <a:r>
              <a:rPr spc="-5" dirty="0">
                <a:solidFill>
                  <a:srgbClr val="FFFFFF"/>
                </a:solidFill>
              </a:rPr>
              <a:t> </a:t>
            </a:r>
            <a:r>
              <a:rPr spc="5" dirty="0">
                <a:solidFill>
                  <a:srgbClr val="FFFFFF"/>
                </a:solidFill>
              </a:rPr>
              <a:t>FOR </a:t>
            </a:r>
            <a:r>
              <a:rPr spc="10" dirty="0">
                <a:solidFill>
                  <a:srgbClr val="FFFFFF"/>
                </a:solidFill>
              </a:rPr>
              <a:t> </a:t>
            </a:r>
            <a:r>
              <a:rPr spc="-25" dirty="0">
                <a:solidFill>
                  <a:srgbClr val="FFFFFF"/>
                </a:solidFill>
              </a:rPr>
              <a:t>EVACUATION </a:t>
            </a:r>
            <a:r>
              <a:rPr spc="5" dirty="0">
                <a:solidFill>
                  <a:srgbClr val="FFFFFF"/>
                </a:solidFill>
              </a:rPr>
              <a:t>SKILL</a:t>
            </a:r>
            <a:r>
              <a:rPr spc="-60" dirty="0">
                <a:solidFill>
                  <a:srgbClr val="FFFFFF"/>
                </a:solidFill>
              </a:rPr>
              <a:t> </a:t>
            </a:r>
            <a:r>
              <a:rPr spc="-35" dirty="0">
                <a:solidFill>
                  <a:srgbClr val="FFFFFF"/>
                </a:solidFill>
              </a:rPr>
              <a:t>STATION</a:t>
            </a: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94889" y="2360770"/>
            <a:ext cx="663057" cy="67239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766107" y="2436463"/>
            <a:ext cx="3346450" cy="2928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Litter</a:t>
            </a:r>
            <a:r>
              <a:rPr sz="28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Selection</a:t>
            </a:r>
            <a:endParaRPr sz="2800">
              <a:latin typeface="Arial MT"/>
              <a:cs typeface="Arial MT"/>
            </a:endParaRPr>
          </a:p>
          <a:p>
            <a:pPr marL="12700" marR="5080">
              <a:lnSpc>
                <a:spcPts val="6500"/>
              </a:lnSpc>
              <a:spcBef>
                <a:spcPts val="540"/>
              </a:spcBef>
            </a:pP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Casualty Preparation </a:t>
            </a:r>
            <a:r>
              <a:rPr sz="2800" spc="-7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Casualty Staging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15" dirty="0">
                <a:solidFill>
                  <a:srgbClr val="FFFFFF"/>
                </a:solidFill>
                <a:latin typeface="Arial MT"/>
                <a:cs typeface="Arial MT"/>
              </a:rPr>
              <a:t>Transition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28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Care</a:t>
            </a:r>
            <a:endParaRPr sz="2800">
              <a:latin typeface="Arial MT"/>
              <a:cs typeface="Arial MT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94889" y="3218715"/>
            <a:ext cx="663057" cy="67239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94889" y="4068016"/>
            <a:ext cx="663057" cy="67239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94889" y="4928630"/>
            <a:ext cx="663057" cy="672396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dirty="0"/>
              <a:t>16</a:t>
            </a:fld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 </a:t>
            </a:r>
            <a:r>
              <a:rPr dirty="0"/>
              <a:t>24:</a:t>
            </a:r>
            <a:r>
              <a:rPr spc="-10" dirty="0"/>
              <a:t> </a:t>
            </a:r>
            <a:r>
              <a:rPr spc="-5" dirty="0"/>
              <a:t>Prepare For Evacuation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237596" y="539555"/>
            <a:ext cx="6163945" cy="5234305"/>
          </a:xfrm>
          <a:prstGeom prst="rect">
            <a:avLst/>
          </a:prstGeom>
        </p:spPr>
        <p:txBody>
          <a:bodyPr vert="horz" wrap="square" lIns="0" tIns="303530" rIns="0" bIns="0" rtlCol="0">
            <a:spAutoFit/>
          </a:bodyPr>
          <a:lstStyle/>
          <a:p>
            <a:pPr marR="359410" algn="ctr">
              <a:lnSpc>
                <a:spcPct val="100000"/>
              </a:lnSpc>
              <a:spcBef>
                <a:spcPts val="2390"/>
              </a:spcBef>
            </a:pPr>
            <a:r>
              <a:rPr sz="3600" b="1" spc="-20" dirty="0">
                <a:latin typeface="Arial"/>
                <a:cs typeface="Arial"/>
              </a:rPr>
              <a:t>SUMMARY</a:t>
            </a:r>
            <a:endParaRPr sz="3600">
              <a:latin typeface="Arial"/>
              <a:cs typeface="Arial"/>
            </a:endParaRPr>
          </a:p>
          <a:p>
            <a:pPr marL="12700" marR="81280">
              <a:lnSpc>
                <a:spcPts val="2100"/>
              </a:lnSpc>
              <a:spcBef>
                <a:spcPts val="1260"/>
              </a:spcBef>
            </a:pPr>
            <a:r>
              <a:rPr sz="1800" spc="-5" dirty="0">
                <a:latin typeface="Arial MT"/>
                <a:cs typeface="Arial MT"/>
              </a:rPr>
              <a:t>Overview</a:t>
            </a:r>
            <a:r>
              <a:rPr sz="1800" dirty="0">
                <a:latin typeface="Arial MT"/>
                <a:cs typeface="Arial MT"/>
              </a:rPr>
              <a:t> of</a:t>
            </a:r>
            <a:r>
              <a:rPr sz="1800" spc="-5" dirty="0">
                <a:latin typeface="Arial MT"/>
                <a:cs typeface="Arial MT"/>
              </a:rPr>
              <a:t> the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process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of preparing and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staging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casualties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for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evacuation</a:t>
            </a:r>
            <a:endParaRPr sz="1800">
              <a:latin typeface="Arial MT"/>
              <a:cs typeface="Arial MT"/>
            </a:endParaRPr>
          </a:p>
          <a:p>
            <a:pPr marL="12700" marR="627380">
              <a:lnSpc>
                <a:spcPts val="2100"/>
              </a:lnSpc>
              <a:spcBef>
                <a:spcPts val="1000"/>
              </a:spcBef>
            </a:pP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importance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of pre-mission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training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and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evacuation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equipment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preparation</a:t>
            </a:r>
            <a:endParaRPr sz="1800">
              <a:latin typeface="Arial MT"/>
              <a:cs typeface="Arial MT"/>
            </a:endParaRPr>
          </a:p>
          <a:p>
            <a:pPr marL="12700" marR="1923414">
              <a:lnSpc>
                <a:spcPts val="3100"/>
              </a:lnSpc>
              <a:spcBef>
                <a:spcPts val="200"/>
              </a:spcBef>
            </a:pPr>
            <a:r>
              <a:rPr sz="1800" spc="-5" dirty="0">
                <a:latin typeface="Arial MT"/>
                <a:cs typeface="Arial MT"/>
              </a:rPr>
              <a:t>Litter </a:t>
            </a:r>
            <a:r>
              <a:rPr sz="1800" dirty="0">
                <a:latin typeface="Arial MT"/>
                <a:cs typeface="Arial MT"/>
              </a:rPr>
              <a:t>and </a:t>
            </a:r>
            <a:r>
              <a:rPr sz="1800" spc="-5" dirty="0">
                <a:latin typeface="Arial MT"/>
                <a:cs typeface="Arial MT"/>
              </a:rPr>
              <a:t>evacuation</a:t>
            </a:r>
            <a:r>
              <a:rPr sz="1800" dirty="0">
                <a:latin typeface="Arial MT"/>
                <a:cs typeface="Arial MT"/>
              </a:rPr>
              <a:t> equipment</a:t>
            </a:r>
            <a:r>
              <a:rPr sz="1800" spc="-5" dirty="0">
                <a:latin typeface="Arial MT"/>
                <a:cs typeface="Arial MT"/>
              </a:rPr>
              <a:t> selection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Critical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actions </a:t>
            </a:r>
            <a:r>
              <a:rPr sz="1800" dirty="0">
                <a:latin typeface="Arial MT"/>
                <a:cs typeface="Arial MT"/>
              </a:rPr>
              <a:t>in preparing </a:t>
            </a:r>
            <a:r>
              <a:rPr sz="1800" spc="-5" dirty="0">
                <a:latin typeface="Arial MT"/>
                <a:cs typeface="Arial MT"/>
              </a:rPr>
              <a:t>casualties</a:t>
            </a:r>
            <a:endParaRPr sz="1800">
              <a:latin typeface="Arial MT"/>
              <a:cs typeface="Arial MT"/>
            </a:endParaRPr>
          </a:p>
          <a:p>
            <a:pPr marL="12700" marR="5080">
              <a:lnSpc>
                <a:spcPts val="2100"/>
              </a:lnSpc>
              <a:spcBef>
                <a:spcPts val="800"/>
              </a:spcBef>
            </a:pPr>
            <a:r>
              <a:rPr sz="1800" spc="-5" dirty="0">
                <a:latin typeface="Arial MT"/>
                <a:cs typeface="Arial MT"/>
              </a:rPr>
              <a:t>Considerations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for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evacuation</a:t>
            </a:r>
            <a:r>
              <a:rPr sz="1800" spc="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of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</a:t>
            </a:r>
            <a:r>
              <a:rPr sz="1800" spc="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casualty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with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</a:t>
            </a:r>
            <a:r>
              <a:rPr sz="1800" spc="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suspected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spinal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injury</a:t>
            </a:r>
            <a:endParaRPr sz="1800">
              <a:latin typeface="Arial MT"/>
              <a:cs typeface="Arial MT"/>
            </a:endParaRPr>
          </a:p>
          <a:p>
            <a:pPr marL="12700" marR="589280">
              <a:lnSpc>
                <a:spcPts val="3100"/>
              </a:lnSpc>
              <a:spcBef>
                <a:spcPts val="200"/>
              </a:spcBef>
            </a:pPr>
            <a:r>
              <a:rPr sz="1800" spc="-5" dirty="0">
                <a:latin typeface="Arial MT"/>
                <a:cs typeface="Arial MT"/>
              </a:rPr>
              <a:t>Considerations</a:t>
            </a:r>
            <a:r>
              <a:rPr sz="1800" spc="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for</a:t>
            </a:r>
            <a:r>
              <a:rPr sz="1800" spc="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evacuation</a:t>
            </a:r>
            <a:r>
              <a:rPr sz="1800" spc="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of</a:t>
            </a:r>
            <a:r>
              <a:rPr sz="1800" spc="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ambulatory</a:t>
            </a:r>
            <a:r>
              <a:rPr sz="1800" spc="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casualties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dirty="0">
                <a:latin typeface="Arial MT"/>
                <a:cs typeface="Arial MT"/>
              </a:rPr>
              <a:t>process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of</a:t>
            </a:r>
            <a:r>
              <a:rPr sz="1800" spc="-5" dirty="0">
                <a:latin typeface="Arial MT"/>
                <a:cs typeface="Arial MT"/>
              </a:rPr>
              <a:t> staging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casualties</a:t>
            </a:r>
            <a:endParaRPr sz="1800">
              <a:latin typeface="Arial MT"/>
              <a:cs typeface="Arial MT"/>
            </a:endParaRPr>
          </a:p>
          <a:p>
            <a:pPr marL="12700" marR="1025525">
              <a:lnSpc>
                <a:spcPts val="3100"/>
              </a:lnSpc>
            </a:pPr>
            <a:r>
              <a:rPr sz="1800" spc="-5" dirty="0">
                <a:latin typeface="Arial MT"/>
                <a:cs typeface="Arial MT"/>
              </a:rPr>
              <a:t>Responsibilities</a:t>
            </a:r>
            <a:r>
              <a:rPr sz="1800" spc="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of</a:t>
            </a:r>
            <a:r>
              <a:rPr sz="1800" spc="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tactical</a:t>
            </a:r>
            <a:r>
              <a:rPr sz="1800" spc="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force</a:t>
            </a:r>
            <a:r>
              <a:rPr sz="1800" spc="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personnel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Effective transition</a:t>
            </a:r>
            <a:r>
              <a:rPr sz="1800" dirty="0">
                <a:latin typeface="Arial MT"/>
                <a:cs typeface="Arial MT"/>
              </a:rPr>
              <a:t> of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care</a:t>
            </a:r>
            <a:r>
              <a:rPr sz="1800" spc="-5" dirty="0">
                <a:latin typeface="Arial MT"/>
                <a:cs typeface="Arial MT"/>
              </a:rPr>
              <a:t> to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evacuation</a:t>
            </a:r>
            <a:r>
              <a:rPr sz="1800" dirty="0">
                <a:latin typeface="Arial MT"/>
                <a:cs typeface="Arial MT"/>
              </a:rPr>
              <a:t> personnel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71624" y="1595102"/>
            <a:ext cx="0" cy="540385"/>
          </a:xfrm>
          <a:custGeom>
            <a:avLst/>
            <a:gdLst/>
            <a:ahLst/>
            <a:cxnLst/>
            <a:rect l="l" t="t" r="r" b="b"/>
            <a:pathLst>
              <a:path h="540385">
                <a:moveTo>
                  <a:pt x="0" y="539999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71624" y="2268484"/>
            <a:ext cx="0" cy="540385"/>
          </a:xfrm>
          <a:custGeom>
            <a:avLst/>
            <a:gdLst/>
            <a:ahLst/>
            <a:cxnLst/>
            <a:rect l="l" t="t" r="r" b="b"/>
            <a:pathLst>
              <a:path h="540385">
                <a:moveTo>
                  <a:pt x="0" y="539999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71624" y="2928614"/>
            <a:ext cx="0" cy="288290"/>
          </a:xfrm>
          <a:custGeom>
            <a:avLst/>
            <a:gdLst/>
            <a:ahLst/>
            <a:cxnLst/>
            <a:rect l="l" t="t" r="r" b="b"/>
            <a:pathLst>
              <a:path h="288289">
                <a:moveTo>
                  <a:pt x="0" y="28800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71624" y="3323492"/>
            <a:ext cx="0" cy="288290"/>
          </a:xfrm>
          <a:custGeom>
            <a:avLst/>
            <a:gdLst/>
            <a:ahLst/>
            <a:cxnLst/>
            <a:rect l="l" t="t" r="r" b="b"/>
            <a:pathLst>
              <a:path h="288289">
                <a:moveTo>
                  <a:pt x="0" y="288000"/>
                </a:moveTo>
                <a:lnTo>
                  <a:pt x="0" y="0"/>
                </a:lnTo>
              </a:path>
            </a:pathLst>
          </a:custGeom>
          <a:ln w="101599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71624" y="3744873"/>
            <a:ext cx="0" cy="540385"/>
          </a:xfrm>
          <a:custGeom>
            <a:avLst/>
            <a:gdLst/>
            <a:ahLst/>
            <a:cxnLst/>
            <a:rect l="l" t="t" r="r" b="b"/>
            <a:pathLst>
              <a:path h="540385">
                <a:moveTo>
                  <a:pt x="0" y="539999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071624" y="4431507"/>
            <a:ext cx="0" cy="288290"/>
          </a:xfrm>
          <a:custGeom>
            <a:avLst/>
            <a:gdLst/>
            <a:ahLst/>
            <a:cxnLst/>
            <a:rect l="l" t="t" r="r" b="b"/>
            <a:pathLst>
              <a:path h="288289">
                <a:moveTo>
                  <a:pt x="0" y="28800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71624" y="4821968"/>
            <a:ext cx="0" cy="288290"/>
          </a:xfrm>
          <a:custGeom>
            <a:avLst/>
            <a:gdLst/>
            <a:ahLst/>
            <a:cxnLst/>
            <a:rect l="l" t="t" r="r" b="b"/>
            <a:pathLst>
              <a:path h="288289">
                <a:moveTo>
                  <a:pt x="0" y="28800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71624" y="5212428"/>
            <a:ext cx="0" cy="288290"/>
          </a:xfrm>
          <a:custGeom>
            <a:avLst/>
            <a:gdLst/>
            <a:ahLst/>
            <a:cxnLst/>
            <a:rect l="l" t="t" r="r" b="b"/>
            <a:pathLst>
              <a:path h="288289">
                <a:moveTo>
                  <a:pt x="0" y="28800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71624" y="5602889"/>
            <a:ext cx="0" cy="288290"/>
          </a:xfrm>
          <a:custGeom>
            <a:avLst/>
            <a:gdLst/>
            <a:ahLst/>
            <a:cxnLst/>
            <a:rect l="l" t="t" r="r" b="b"/>
            <a:pathLst>
              <a:path h="288289">
                <a:moveTo>
                  <a:pt x="0" y="28800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dirty="0"/>
              <a:t>17</a:t>
            </a:fld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959026" y="284892"/>
            <a:ext cx="42741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616566"/>
                </a:solidFill>
                <a:latin typeface="Arial"/>
                <a:cs typeface="Arial"/>
              </a:rPr>
              <a:t>Module </a:t>
            </a:r>
            <a:r>
              <a:rPr sz="2000" b="1" dirty="0">
                <a:solidFill>
                  <a:srgbClr val="616566"/>
                </a:solidFill>
                <a:latin typeface="Arial"/>
                <a:cs typeface="Arial"/>
              </a:rPr>
              <a:t>24:</a:t>
            </a:r>
            <a:r>
              <a:rPr sz="2000" b="1" spc="-10" dirty="0">
                <a:solidFill>
                  <a:srgbClr val="616566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616566"/>
                </a:solidFill>
                <a:latin typeface="Arial"/>
                <a:cs typeface="Arial"/>
              </a:rPr>
              <a:t>Prepare For Evacuation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46387" y="975784"/>
            <a:ext cx="4979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</a:rPr>
              <a:t>CHECK</a:t>
            </a:r>
            <a:r>
              <a:rPr sz="3600" spc="-35" dirty="0">
                <a:solidFill>
                  <a:srgbClr val="FFFFFF"/>
                </a:solidFill>
              </a:rPr>
              <a:t> </a:t>
            </a:r>
            <a:r>
              <a:rPr sz="3600" spc="-5" dirty="0">
                <a:solidFill>
                  <a:srgbClr val="FFFFFF"/>
                </a:solidFill>
              </a:rPr>
              <a:t>ON</a:t>
            </a:r>
            <a:r>
              <a:rPr sz="3600" spc="-30" dirty="0">
                <a:solidFill>
                  <a:srgbClr val="FFFFFF"/>
                </a:solidFill>
              </a:rPr>
              <a:t> </a:t>
            </a:r>
            <a:r>
              <a:rPr sz="3600" spc="-5" dirty="0">
                <a:solidFill>
                  <a:srgbClr val="FFFFFF"/>
                </a:solidFill>
              </a:rPr>
              <a:t>LEARNING</a:t>
            </a:r>
            <a:endParaRPr sz="3600"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23586" y="1903124"/>
            <a:ext cx="638312" cy="67239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23586" y="2851014"/>
            <a:ext cx="638312" cy="67239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23586" y="3714951"/>
            <a:ext cx="638312" cy="67239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23586" y="4758609"/>
            <a:ext cx="638312" cy="672396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51130" marR="5080">
              <a:lnSpc>
                <a:spcPts val="2800"/>
              </a:lnSpc>
              <a:spcBef>
                <a:spcPts val="260"/>
              </a:spcBef>
            </a:pPr>
            <a:r>
              <a:rPr spc="-5" dirty="0"/>
              <a:t>Why </a:t>
            </a:r>
            <a:r>
              <a:rPr dirty="0"/>
              <a:t>is it </a:t>
            </a:r>
            <a:r>
              <a:rPr spc="-5" dirty="0"/>
              <a:t>important to perform </a:t>
            </a:r>
            <a:r>
              <a:rPr dirty="0"/>
              <a:t>pre-mission </a:t>
            </a:r>
            <a:r>
              <a:rPr spc="-655" dirty="0"/>
              <a:t> </a:t>
            </a:r>
            <a:r>
              <a:rPr dirty="0"/>
              <a:t>rehearsals</a:t>
            </a:r>
            <a:r>
              <a:rPr spc="-5" dirty="0"/>
              <a:t> </a:t>
            </a:r>
            <a:r>
              <a:rPr dirty="0"/>
              <a:t>of</a:t>
            </a:r>
            <a:r>
              <a:rPr spc="-5" dirty="0"/>
              <a:t> preparation</a:t>
            </a:r>
            <a:r>
              <a:rPr spc="5" dirty="0"/>
              <a:t> </a:t>
            </a:r>
            <a:r>
              <a:rPr spc="-5" dirty="0"/>
              <a:t>for evacuation?</a:t>
            </a:r>
          </a:p>
          <a:p>
            <a:pPr marL="138430">
              <a:lnSpc>
                <a:spcPct val="100000"/>
              </a:lnSpc>
              <a:spcBef>
                <a:spcPts val="50"/>
              </a:spcBef>
            </a:pPr>
            <a:endParaRPr sz="2250"/>
          </a:p>
          <a:p>
            <a:pPr marL="151130">
              <a:lnSpc>
                <a:spcPct val="100000"/>
              </a:lnSpc>
            </a:pPr>
            <a:r>
              <a:rPr spc="-5" dirty="0"/>
              <a:t>What</a:t>
            </a:r>
            <a:r>
              <a:rPr spc="-10" dirty="0"/>
              <a:t> </a:t>
            </a:r>
            <a:r>
              <a:rPr dirty="0"/>
              <a:t>goes</a:t>
            </a:r>
            <a:r>
              <a:rPr spc="-5" dirty="0"/>
              <a:t> into</a:t>
            </a:r>
            <a:r>
              <a:rPr dirty="0"/>
              <a:t> </a:t>
            </a:r>
            <a:r>
              <a:rPr spc="-5" dirty="0"/>
              <a:t>selecting</a:t>
            </a:r>
            <a:r>
              <a:rPr dirty="0"/>
              <a:t> a </a:t>
            </a:r>
            <a:r>
              <a:rPr spc="-5" dirty="0"/>
              <a:t>litter?</a:t>
            </a:r>
          </a:p>
          <a:p>
            <a:pPr marL="138430">
              <a:lnSpc>
                <a:spcPct val="100000"/>
              </a:lnSpc>
              <a:spcBef>
                <a:spcPts val="5"/>
              </a:spcBef>
            </a:pPr>
            <a:endParaRPr sz="2500"/>
          </a:p>
          <a:p>
            <a:pPr marL="151130" marR="104775">
              <a:lnSpc>
                <a:spcPts val="2800"/>
              </a:lnSpc>
            </a:pPr>
            <a:r>
              <a:rPr dirty="0"/>
              <a:t>Name </a:t>
            </a:r>
            <a:r>
              <a:rPr spc="-5" dirty="0"/>
              <a:t>three critical actions </a:t>
            </a:r>
            <a:r>
              <a:rPr dirty="0"/>
              <a:t>in preparing a </a:t>
            </a:r>
            <a:r>
              <a:rPr spc="-655" dirty="0"/>
              <a:t> </a:t>
            </a:r>
            <a:r>
              <a:rPr spc="-5" dirty="0"/>
              <a:t>casualty</a:t>
            </a:r>
            <a:r>
              <a:rPr spc="-10" dirty="0"/>
              <a:t> </a:t>
            </a:r>
            <a:r>
              <a:rPr spc="-5" dirty="0"/>
              <a:t>for evacuation.</a:t>
            </a:r>
          </a:p>
          <a:p>
            <a:pPr marL="138430">
              <a:lnSpc>
                <a:spcPct val="100000"/>
              </a:lnSpc>
              <a:spcBef>
                <a:spcPts val="40"/>
              </a:spcBef>
            </a:pPr>
            <a:endParaRPr spc="-5" dirty="0"/>
          </a:p>
          <a:p>
            <a:pPr marL="151130" marR="87630">
              <a:lnSpc>
                <a:spcPts val="2800"/>
              </a:lnSpc>
            </a:pPr>
            <a:r>
              <a:rPr dirty="0"/>
              <a:t>How</a:t>
            </a:r>
            <a:r>
              <a:rPr spc="-15" dirty="0"/>
              <a:t> </a:t>
            </a:r>
            <a:r>
              <a:rPr dirty="0"/>
              <a:t>should</a:t>
            </a:r>
            <a:r>
              <a:rPr spc="-10" dirty="0"/>
              <a:t> </a:t>
            </a:r>
            <a:r>
              <a:rPr dirty="0"/>
              <a:t>you</a:t>
            </a:r>
            <a:r>
              <a:rPr spc="-10" dirty="0"/>
              <a:t> </a:t>
            </a:r>
            <a:r>
              <a:rPr dirty="0"/>
              <a:t>arrange</a:t>
            </a:r>
            <a:r>
              <a:rPr spc="-10" dirty="0"/>
              <a:t> </a:t>
            </a:r>
            <a:r>
              <a:rPr spc="-5" dirty="0"/>
              <a:t>casualties</a:t>
            </a:r>
            <a:r>
              <a:rPr spc="-15" dirty="0"/>
              <a:t> </a:t>
            </a:r>
            <a:r>
              <a:rPr dirty="0"/>
              <a:t>when </a:t>
            </a:r>
            <a:r>
              <a:rPr spc="-655" dirty="0"/>
              <a:t> </a:t>
            </a:r>
            <a:r>
              <a:rPr spc="-5" dirty="0"/>
              <a:t>staging</a:t>
            </a:r>
            <a:r>
              <a:rPr dirty="0"/>
              <a:t> </a:t>
            </a:r>
            <a:r>
              <a:rPr spc="-5" dirty="0"/>
              <a:t>them </a:t>
            </a:r>
            <a:r>
              <a:rPr dirty="0"/>
              <a:t>at</a:t>
            </a:r>
            <a:r>
              <a:rPr spc="-5" dirty="0"/>
              <a:t> the</a:t>
            </a:r>
            <a:r>
              <a:rPr spc="5" dirty="0"/>
              <a:t> </a:t>
            </a:r>
            <a:r>
              <a:rPr spc="-5" dirty="0"/>
              <a:t>evacuation</a:t>
            </a:r>
            <a:r>
              <a:rPr dirty="0"/>
              <a:t> </a:t>
            </a:r>
            <a:r>
              <a:rPr spc="-5" dirty="0"/>
              <a:t>site?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dirty="0"/>
              <a:t>18</a:t>
            </a:fld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 </a:t>
            </a:r>
            <a:r>
              <a:rPr dirty="0"/>
              <a:t>24:</a:t>
            </a:r>
            <a:r>
              <a:rPr spc="-10" dirty="0"/>
              <a:t> </a:t>
            </a:r>
            <a:r>
              <a:rPr spc="-5" dirty="0"/>
              <a:t>Prepare For Evacuation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03226" y="2865150"/>
            <a:ext cx="6785609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sz="6000" b="1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0" b="1" spc="-5" dirty="0">
                <a:solidFill>
                  <a:srgbClr val="FFFFFF"/>
                </a:solidFill>
                <a:latin typeface="Arial"/>
                <a:cs typeface="Arial"/>
              </a:rPr>
              <a:t>QUESTIONS?</a:t>
            </a:r>
            <a:endParaRPr sz="6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96314" y="1441706"/>
            <a:ext cx="1497388" cy="14351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8824" y="1490729"/>
            <a:ext cx="2625206" cy="23569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23723" y="4348005"/>
            <a:ext cx="2514600" cy="181610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dirty="0"/>
              <a:t>19</a:t>
            </a:fld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 </a:t>
            </a:r>
            <a:r>
              <a:rPr dirty="0"/>
              <a:t>24:</a:t>
            </a:r>
            <a:r>
              <a:rPr spc="-10" dirty="0"/>
              <a:t> </a:t>
            </a:r>
            <a:r>
              <a:rPr spc="-5" dirty="0"/>
              <a:t>Prepare For Evacuation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771453" y="6559494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MT"/>
                <a:cs typeface="Arial MT"/>
              </a:rPr>
              <a:t>2</a:t>
            </a:r>
            <a:endParaRPr sz="1200">
              <a:latin typeface="Arial MT"/>
              <a:cs typeface="Arial M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63443" y="1514079"/>
            <a:ext cx="10349865" cy="4208145"/>
            <a:chOff x="963443" y="1514079"/>
            <a:chExt cx="10349865" cy="4208145"/>
          </a:xfrm>
        </p:grpSpPr>
        <p:sp>
          <p:nvSpPr>
            <p:cNvPr id="6" name="object 6"/>
            <p:cNvSpPr/>
            <p:nvPr/>
          </p:nvSpPr>
          <p:spPr>
            <a:xfrm>
              <a:off x="982493" y="1726446"/>
              <a:ext cx="10311765" cy="3976370"/>
            </a:xfrm>
            <a:custGeom>
              <a:avLst/>
              <a:gdLst/>
              <a:ahLst/>
              <a:cxnLst/>
              <a:rect l="l" t="t" r="r" b="b"/>
              <a:pathLst>
                <a:path w="10311765" h="3976370">
                  <a:moveTo>
                    <a:pt x="390712" y="1"/>
                  </a:moveTo>
                  <a:lnTo>
                    <a:pt x="441413" y="1"/>
                  </a:lnTo>
                  <a:lnTo>
                    <a:pt x="492113" y="1"/>
                  </a:lnTo>
                  <a:lnTo>
                    <a:pt x="542813" y="1"/>
                  </a:lnTo>
                  <a:lnTo>
                    <a:pt x="593514" y="1"/>
                  </a:lnTo>
                  <a:lnTo>
                    <a:pt x="644214" y="1"/>
                  </a:lnTo>
                  <a:lnTo>
                    <a:pt x="694914" y="1"/>
                  </a:lnTo>
                  <a:lnTo>
                    <a:pt x="745614" y="1"/>
                  </a:lnTo>
                  <a:lnTo>
                    <a:pt x="796315" y="1"/>
                  </a:lnTo>
                  <a:lnTo>
                    <a:pt x="847015" y="1"/>
                  </a:lnTo>
                  <a:lnTo>
                    <a:pt x="897715" y="1"/>
                  </a:lnTo>
                  <a:lnTo>
                    <a:pt x="948415" y="1"/>
                  </a:lnTo>
                  <a:lnTo>
                    <a:pt x="999116" y="1"/>
                  </a:lnTo>
                  <a:lnTo>
                    <a:pt x="1049816" y="1"/>
                  </a:lnTo>
                  <a:lnTo>
                    <a:pt x="1100516" y="1"/>
                  </a:lnTo>
                  <a:lnTo>
                    <a:pt x="1151217" y="1"/>
                  </a:lnTo>
                  <a:lnTo>
                    <a:pt x="1201917" y="1"/>
                  </a:lnTo>
                  <a:lnTo>
                    <a:pt x="1252617" y="1"/>
                  </a:lnTo>
                  <a:lnTo>
                    <a:pt x="1303317" y="1"/>
                  </a:lnTo>
                  <a:lnTo>
                    <a:pt x="1354018" y="1"/>
                  </a:lnTo>
                  <a:lnTo>
                    <a:pt x="1404718" y="1"/>
                  </a:lnTo>
                  <a:lnTo>
                    <a:pt x="1455418" y="1"/>
                  </a:lnTo>
                  <a:lnTo>
                    <a:pt x="1506118" y="1"/>
                  </a:lnTo>
                  <a:lnTo>
                    <a:pt x="1556819" y="1"/>
                  </a:lnTo>
                  <a:lnTo>
                    <a:pt x="1607519" y="1"/>
                  </a:lnTo>
                  <a:lnTo>
                    <a:pt x="1658219" y="1"/>
                  </a:lnTo>
                  <a:lnTo>
                    <a:pt x="1708920" y="1"/>
                  </a:lnTo>
                  <a:lnTo>
                    <a:pt x="1759620" y="1"/>
                  </a:lnTo>
                  <a:lnTo>
                    <a:pt x="1810320" y="1"/>
                  </a:lnTo>
                  <a:lnTo>
                    <a:pt x="1861020" y="1"/>
                  </a:lnTo>
                  <a:lnTo>
                    <a:pt x="1911721" y="1"/>
                  </a:lnTo>
                  <a:lnTo>
                    <a:pt x="1962421" y="1"/>
                  </a:lnTo>
                  <a:lnTo>
                    <a:pt x="2013121" y="1"/>
                  </a:lnTo>
                  <a:lnTo>
                    <a:pt x="2063821" y="1"/>
                  </a:lnTo>
                  <a:lnTo>
                    <a:pt x="2114522" y="1"/>
                  </a:lnTo>
                  <a:lnTo>
                    <a:pt x="2165222" y="1"/>
                  </a:lnTo>
                  <a:lnTo>
                    <a:pt x="2215922" y="1"/>
                  </a:lnTo>
                  <a:lnTo>
                    <a:pt x="2266622" y="1"/>
                  </a:lnTo>
                  <a:lnTo>
                    <a:pt x="2317323" y="1"/>
                  </a:lnTo>
                  <a:lnTo>
                    <a:pt x="2368023" y="1"/>
                  </a:lnTo>
                  <a:lnTo>
                    <a:pt x="2418723" y="1"/>
                  </a:lnTo>
                  <a:lnTo>
                    <a:pt x="2469424" y="1"/>
                  </a:lnTo>
                  <a:lnTo>
                    <a:pt x="2520124" y="1"/>
                  </a:lnTo>
                  <a:lnTo>
                    <a:pt x="2570824" y="1"/>
                  </a:lnTo>
                  <a:lnTo>
                    <a:pt x="2621524" y="1"/>
                  </a:lnTo>
                  <a:lnTo>
                    <a:pt x="2672225" y="1"/>
                  </a:lnTo>
                  <a:lnTo>
                    <a:pt x="2722925" y="1"/>
                  </a:lnTo>
                  <a:lnTo>
                    <a:pt x="2773625" y="1"/>
                  </a:lnTo>
                  <a:lnTo>
                    <a:pt x="2824325" y="1"/>
                  </a:lnTo>
                  <a:lnTo>
                    <a:pt x="2875026" y="1"/>
                  </a:lnTo>
                  <a:lnTo>
                    <a:pt x="2925726" y="1"/>
                  </a:lnTo>
                  <a:lnTo>
                    <a:pt x="2976426" y="1"/>
                  </a:lnTo>
                  <a:lnTo>
                    <a:pt x="3027126" y="1"/>
                  </a:lnTo>
                  <a:lnTo>
                    <a:pt x="3077827" y="1"/>
                  </a:lnTo>
                  <a:lnTo>
                    <a:pt x="3128527" y="1"/>
                  </a:lnTo>
                  <a:lnTo>
                    <a:pt x="3179227" y="1"/>
                  </a:lnTo>
                  <a:lnTo>
                    <a:pt x="3229927" y="1"/>
                  </a:lnTo>
                  <a:lnTo>
                    <a:pt x="3280628" y="1"/>
                  </a:lnTo>
                  <a:lnTo>
                    <a:pt x="3331328" y="1"/>
                  </a:lnTo>
                  <a:lnTo>
                    <a:pt x="3382028" y="1"/>
                  </a:lnTo>
                  <a:lnTo>
                    <a:pt x="3432728" y="1"/>
                  </a:lnTo>
                  <a:lnTo>
                    <a:pt x="3483429" y="1"/>
                  </a:lnTo>
                  <a:lnTo>
                    <a:pt x="3534129" y="1"/>
                  </a:lnTo>
                  <a:lnTo>
                    <a:pt x="3584829" y="1"/>
                  </a:lnTo>
                  <a:lnTo>
                    <a:pt x="3635529" y="1"/>
                  </a:lnTo>
                  <a:lnTo>
                    <a:pt x="3686230" y="1"/>
                  </a:lnTo>
                  <a:lnTo>
                    <a:pt x="3736930" y="1"/>
                  </a:lnTo>
                  <a:lnTo>
                    <a:pt x="3787630" y="1"/>
                  </a:lnTo>
                  <a:lnTo>
                    <a:pt x="3838331" y="1"/>
                  </a:lnTo>
                  <a:lnTo>
                    <a:pt x="3889031" y="1"/>
                  </a:lnTo>
                  <a:lnTo>
                    <a:pt x="3939731" y="1"/>
                  </a:lnTo>
                  <a:lnTo>
                    <a:pt x="3990431" y="1"/>
                  </a:lnTo>
                  <a:lnTo>
                    <a:pt x="4041132" y="1"/>
                  </a:lnTo>
                  <a:lnTo>
                    <a:pt x="4091832" y="1"/>
                  </a:lnTo>
                  <a:lnTo>
                    <a:pt x="4142532" y="1"/>
                  </a:lnTo>
                  <a:lnTo>
                    <a:pt x="4193232" y="1"/>
                  </a:lnTo>
                  <a:lnTo>
                    <a:pt x="4243933" y="1"/>
                  </a:lnTo>
                  <a:lnTo>
                    <a:pt x="4294633" y="1"/>
                  </a:lnTo>
                  <a:lnTo>
                    <a:pt x="4345333" y="1"/>
                  </a:lnTo>
                  <a:lnTo>
                    <a:pt x="4396033" y="0"/>
                  </a:lnTo>
                  <a:lnTo>
                    <a:pt x="4446734" y="0"/>
                  </a:lnTo>
                  <a:lnTo>
                    <a:pt x="4497434" y="0"/>
                  </a:lnTo>
                  <a:lnTo>
                    <a:pt x="4548134" y="0"/>
                  </a:lnTo>
                  <a:lnTo>
                    <a:pt x="4598834" y="0"/>
                  </a:lnTo>
                  <a:lnTo>
                    <a:pt x="4649535" y="0"/>
                  </a:lnTo>
                  <a:lnTo>
                    <a:pt x="4700235" y="0"/>
                  </a:lnTo>
                  <a:lnTo>
                    <a:pt x="4750935" y="0"/>
                  </a:lnTo>
                  <a:lnTo>
                    <a:pt x="4801635" y="0"/>
                  </a:lnTo>
                  <a:lnTo>
                    <a:pt x="4852336" y="0"/>
                  </a:lnTo>
                  <a:lnTo>
                    <a:pt x="4903036" y="0"/>
                  </a:lnTo>
                  <a:lnTo>
                    <a:pt x="4953736" y="0"/>
                  </a:lnTo>
                  <a:lnTo>
                    <a:pt x="5004436" y="0"/>
                  </a:lnTo>
                  <a:lnTo>
                    <a:pt x="5055137" y="0"/>
                  </a:lnTo>
                  <a:lnTo>
                    <a:pt x="5105837" y="0"/>
                  </a:lnTo>
                  <a:lnTo>
                    <a:pt x="5156537" y="0"/>
                  </a:lnTo>
                  <a:lnTo>
                    <a:pt x="5207237" y="0"/>
                  </a:lnTo>
                  <a:lnTo>
                    <a:pt x="5257938" y="0"/>
                  </a:lnTo>
                  <a:lnTo>
                    <a:pt x="5308638" y="0"/>
                  </a:lnTo>
                  <a:lnTo>
                    <a:pt x="5359338" y="0"/>
                  </a:lnTo>
                  <a:lnTo>
                    <a:pt x="5410038" y="0"/>
                  </a:lnTo>
                  <a:lnTo>
                    <a:pt x="5460739" y="0"/>
                  </a:lnTo>
                  <a:lnTo>
                    <a:pt x="5511439" y="0"/>
                  </a:lnTo>
                  <a:lnTo>
                    <a:pt x="5562139" y="0"/>
                  </a:lnTo>
                  <a:lnTo>
                    <a:pt x="5612839" y="0"/>
                  </a:lnTo>
                  <a:lnTo>
                    <a:pt x="5663540" y="0"/>
                  </a:lnTo>
                  <a:lnTo>
                    <a:pt x="5714240" y="0"/>
                  </a:lnTo>
                  <a:lnTo>
                    <a:pt x="5764940" y="0"/>
                  </a:lnTo>
                  <a:lnTo>
                    <a:pt x="5815641" y="0"/>
                  </a:lnTo>
                  <a:lnTo>
                    <a:pt x="5866341" y="0"/>
                  </a:lnTo>
                  <a:lnTo>
                    <a:pt x="5917041" y="0"/>
                  </a:lnTo>
                  <a:lnTo>
                    <a:pt x="5967741" y="0"/>
                  </a:lnTo>
                  <a:lnTo>
                    <a:pt x="6018442" y="0"/>
                  </a:lnTo>
                  <a:lnTo>
                    <a:pt x="6069142" y="0"/>
                  </a:lnTo>
                  <a:lnTo>
                    <a:pt x="6119842" y="0"/>
                  </a:lnTo>
                  <a:lnTo>
                    <a:pt x="6170542" y="0"/>
                  </a:lnTo>
                  <a:lnTo>
                    <a:pt x="6221243" y="0"/>
                  </a:lnTo>
                  <a:lnTo>
                    <a:pt x="6271943" y="0"/>
                  </a:lnTo>
                  <a:lnTo>
                    <a:pt x="6322643" y="0"/>
                  </a:lnTo>
                  <a:lnTo>
                    <a:pt x="6373343" y="0"/>
                  </a:lnTo>
                  <a:lnTo>
                    <a:pt x="6424044" y="0"/>
                  </a:lnTo>
                  <a:lnTo>
                    <a:pt x="6474744" y="0"/>
                  </a:lnTo>
                  <a:lnTo>
                    <a:pt x="6525444" y="0"/>
                  </a:lnTo>
                  <a:lnTo>
                    <a:pt x="6576144" y="0"/>
                  </a:lnTo>
                  <a:lnTo>
                    <a:pt x="6626845" y="0"/>
                  </a:lnTo>
                  <a:lnTo>
                    <a:pt x="6677545" y="0"/>
                  </a:lnTo>
                  <a:lnTo>
                    <a:pt x="6728245" y="0"/>
                  </a:lnTo>
                  <a:lnTo>
                    <a:pt x="6778945" y="0"/>
                  </a:lnTo>
                  <a:lnTo>
                    <a:pt x="6829646" y="0"/>
                  </a:lnTo>
                  <a:lnTo>
                    <a:pt x="6880346" y="0"/>
                  </a:lnTo>
                  <a:lnTo>
                    <a:pt x="6931046" y="0"/>
                  </a:lnTo>
                  <a:lnTo>
                    <a:pt x="6981746" y="0"/>
                  </a:lnTo>
                  <a:lnTo>
                    <a:pt x="7032447" y="0"/>
                  </a:lnTo>
                  <a:lnTo>
                    <a:pt x="7083147" y="0"/>
                  </a:lnTo>
                  <a:lnTo>
                    <a:pt x="7133847" y="0"/>
                  </a:lnTo>
                  <a:lnTo>
                    <a:pt x="7184548" y="0"/>
                  </a:lnTo>
                  <a:lnTo>
                    <a:pt x="7235248" y="0"/>
                  </a:lnTo>
                  <a:lnTo>
                    <a:pt x="7285948" y="0"/>
                  </a:lnTo>
                  <a:lnTo>
                    <a:pt x="7336648" y="0"/>
                  </a:lnTo>
                  <a:lnTo>
                    <a:pt x="7387349" y="0"/>
                  </a:lnTo>
                  <a:lnTo>
                    <a:pt x="7438049" y="0"/>
                  </a:lnTo>
                  <a:lnTo>
                    <a:pt x="7488749" y="0"/>
                  </a:lnTo>
                  <a:lnTo>
                    <a:pt x="7539449" y="0"/>
                  </a:lnTo>
                  <a:lnTo>
                    <a:pt x="7590150" y="0"/>
                  </a:lnTo>
                  <a:lnTo>
                    <a:pt x="7640850" y="0"/>
                  </a:lnTo>
                  <a:lnTo>
                    <a:pt x="7691550" y="0"/>
                  </a:lnTo>
                  <a:lnTo>
                    <a:pt x="7742250" y="0"/>
                  </a:lnTo>
                  <a:lnTo>
                    <a:pt x="7792951" y="0"/>
                  </a:lnTo>
                  <a:lnTo>
                    <a:pt x="7843651" y="0"/>
                  </a:lnTo>
                  <a:lnTo>
                    <a:pt x="7894351" y="0"/>
                  </a:lnTo>
                  <a:lnTo>
                    <a:pt x="7945052" y="0"/>
                  </a:lnTo>
                  <a:lnTo>
                    <a:pt x="7995752" y="0"/>
                  </a:lnTo>
                  <a:lnTo>
                    <a:pt x="8046452" y="0"/>
                  </a:lnTo>
                  <a:lnTo>
                    <a:pt x="8097152" y="0"/>
                  </a:lnTo>
                  <a:lnTo>
                    <a:pt x="8147853" y="0"/>
                  </a:lnTo>
                  <a:lnTo>
                    <a:pt x="8198553" y="0"/>
                  </a:lnTo>
                  <a:lnTo>
                    <a:pt x="8249253" y="0"/>
                  </a:lnTo>
                  <a:lnTo>
                    <a:pt x="8299953" y="0"/>
                  </a:lnTo>
                  <a:lnTo>
                    <a:pt x="8350654" y="0"/>
                  </a:lnTo>
                  <a:lnTo>
                    <a:pt x="8401354" y="0"/>
                  </a:lnTo>
                  <a:lnTo>
                    <a:pt x="8452054" y="0"/>
                  </a:lnTo>
                  <a:lnTo>
                    <a:pt x="8502755" y="0"/>
                  </a:lnTo>
                  <a:lnTo>
                    <a:pt x="8553455" y="0"/>
                  </a:lnTo>
                  <a:lnTo>
                    <a:pt x="8604155" y="0"/>
                  </a:lnTo>
                  <a:lnTo>
                    <a:pt x="8654855" y="0"/>
                  </a:lnTo>
                  <a:lnTo>
                    <a:pt x="8705556" y="0"/>
                  </a:lnTo>
                  <a:lnTo>
                    <a:pt x="8756256" y="0"/>
                  </a:lnTo>
                  <a:lnTo>
                    <a:pt x="8806956" y="0"/>
                  </a:lnTo>
                  <a:lnTo>
                    <a:pt x="8857656" y="0"/>
                  </a:lnTo>
                  <a:lnTo>
                    <a:pt x="8908357" y="0"/>
                  </a:lnTo>
                  <a:lnTo>
                    <a:pt x="8959057" y="0"/>
                  </a:lnTo>
                  <a:lnTo>
                    <a:pt x="9018291" y="2345"/>
                  </a:lnTo>
                  <a:lnTo>
                    <a:pt x="9075467" y="9204"/>
                  </a:lnTo>
                  <a:lnTo>
                    <a:pt x="9130188" y="20308"/>
                  </a:lnTo>
                  <a:lnTo>
                    <a:pt x="9182057" y="35391"/>
                  </a:lnTo>
                  <a:lnTo>
                    <a:pt x="9230677" y="54186"/>
                  </a:lnTo>
                  <a:lnTo>
                    <a:pt x="9275650" y="76426"/>
                  </a:lnTo>
                  <a:lnTo>
                    <a:pt x="9316579" y="101842"/>
                  </a:lnTo>
                  <a:lnTo>
                    <a:pt x="9353067" y="130169"/>
                  </a:lnTo>
                  <a:lnTo>
                    <a:pt x="9384716" y="161139"/>
                  </a:lnTo>
                  <a:lnTo>
                    <a:pt x="9411130" y="194484"/>
                  </a:lnTo>
                  <a:lnTo>
                    <a:pt x="9431910" y="229938"/>
                  </a:lnTo>
                  <a:lnTo>
                    <a:pt x="9446660" y="267234"/>
                  </a:lnTo>
                  <a:lnTo>
                    <a:pt x="10311321" y="1950918"/>
                  </a:lnTo>
                  <a:lnTo>
                    <a:pt x="9446660" y="3709066"/>
                  </a:lnTo>
                  <a:lnTo>
                    <a:pt x="9431910" y="3746362"/>
                  </a:lnTo>
                  <a:lnTo>
                    <a:pt x="9411130" y="3781816"/>
                  </a:lnTo>
                  <a:lnTo>
                    <a:pt x="9384716" y="3815162"/>
                  </a:lnTo>
                  <a:lnTo>
                    <a:pt x="9353067" y="3846132"/>
                  </a:lnTo>
                  <a:lnTo>
                    <a:pt x="9316579" y="3874458"/>
                  </a:lnTo>
                  <a:lnTo>
                    <a:pt x="9275650" y="3899875"/>
                  </a:lnTo>
                  <a:lnTo>
                    <a:pt x="9230677" y="3922114"/>
                  </a:lnTo>
                  <a:lnTo>
                    <a:pt x="9182057" y="3940909"/>
                  </a:lnTo>
                  <a:lnTo>
                    <a:pt x="9130188" y="3955992"/>
                  </a:lnTo>
                  <a:lnTo>
                    <a:pt x="9075467" y="3967097"/>
                  </a:lnTo>
                  <a:lnTo>
                    <a:pt x="9018291" y="3973955"/>
                  </a:lnTo>
                  <a:lnTo>
                    <a:pt x="8959057" y="3976301"/>
                  </a:lnTo>
                  <a:lnTo>
                    <a:pt x="458805" y="3976301"/>
                  </a:lnTo>
                  <a:lnTo>
                    <a:pt x="401328" y="3974049"/>
                  </a:lnTo>
                  <a:lnTo>
                    <a:pt x="346839" y="3967462"/>
                  </a:lnTo>
                  <a:lnTo>
                    <a:pt x="295540" y="3956789"/>
                  </a:lnTo>
                  <a:lnTo>
                    <a:pt x="247636" y="3942283"/>
                  </a:lnTo>
                  <a:lnTo>
                    <a:pt x="203330" y="3924194"/>
                  </a:lnTo>
                  <a:lnTo>
                    <a:pt x="162824" y="3902774"/>
                  </a:lnTo>
                  <a:lnTo>
                    <a:pt x="126322" y="3878273"/>
                  </a:lnTo>
                  <a:lnTo>
                    <a:pt x="94028" y="3850944"/>
                  </a:lnTo>
                  <a:lnTo>
                    <a:pt x="66144" y="3821036"/>
                  </a:lnTo>
                  <a:lnTo>
                    <a:pt x="42874" y="3788801"/>
                  </a:lnTo>
                  <a:lnTo>
                    <a:pt x="24421" y="3754491"/>
                  </a:lnTo>
                  <a:lnTo>
                    <a:pt x="10989" y="3718355"/>
                  </a:lnTo>
                  <a:lnTo>
                    <a:pt x="2781" y="3680647"/>
                  </a:lnTo>
                  <a:lnTo>
                    <a:pt x="0" y="3641615"/>
                  </a:lnTo>
                  <a:lnTo>
                    <a:pt x="0" y="317351"/>
                  </a:lnTo>
                  <a:lnTo>
                    <a:pt x="2075" y="275660"/>
                  </a:lnTo>
                  <a:lnTo>
                    <a:pt x="8382" y="236047"/>
                  </a:lnTo>
                  <a:lnTo>
                    <a:pt x="19036" y="198730"/>
                  </a:lnTo>
                  <a:lnTo>
                    <a:pt x="53863" y="131859"/>
                  </a:lnTo>
                  <a:lnTo>
                    <a:pt x="107500" y="76799"/>
                  </a:lnTo>
                  <a:lnTo>
                    <a:pt x="141668" y="54245"/>
                  </a:lnTo>
                  <a:lnTo>
                    <a:pt x="180891" y="35301"/>
                  </a:lnTo>
                  <a:lnTo>
                    <a:pt x="225290" y="20186"/>
                  </a:lnTo>
                  <a:lnTo>
                    <a:pt x="274981" y="9118"/>
                  </a:lnTo>
                  <a:lnTo>
                    <a:pt x="330082" y="2317"/>
                  </a:lnTo>
                  <a:lnTo>
                    <a:pt x="390712" y="1"/>
                  </a:lnTo>
                  <a:close/>
                </a:path>
              </a:pathLst>
            </a:custGeom>
            <a:ln w="38100">
              <a:solidFill>
                <a:srgbClr val="2E333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448661" y="1514079"/>
              <a:ext cx="2580005" cy="437515"/>
            </a:xfrm>
            <a:custGeom>
              <a:avLst/>
              <a:gdLst/>
              <a:ahLst/>
              <a:cxnLst/>
              <a:rect l="l" t="t" r="r" b="b"/>
              <a:pathLst>
                <a:path w="2580004" h="437514">
                  <a:moveTo>
                    <a:pt x="2579485" y="0"/>
                  </a:moveTo>
                  <a:lnTo>
                    <a:pt x="0" y="0"/>
                  </a:lnTo>
                  <a:lnTo>
                    <a:pt x="0" y="437068"/>
                  </a:lnTo>
                  <a:lnTo>
                    <a:pt x="2579485" y="437068"/>
                  </a:lnTo>
                  <a:lnTo>
                    <a:pt x="25794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941219" y="5857647"/>
            <a:ext cx="10106660" cy="454659"/>
            <a:chOff x="941219" y="5857647"/>
            <a:chExt cx="10106660" cy="454659"/>
          </a:xfrm>
        </p:grpSpPr>
        <p:sp>
          <p:nvSpPr>
            <p:cNvPr id="9" name="object 9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9816754" y="0"/>
                  </a:moveTo>
                  <a:lnTo>
                    <a:pt x="0" y="0"/>
                  </a:lnTo>
                  <a:lnTo>
                    <a:pt x="0" y="371576"/>
                  </a:lnTo>
                  <a:lnTo>
                    <a:pt x="9816754" y="371576"/>
                  </a:lnTo>
                  <a:lnTo>
                    <a:pt x="10024091" y="185788"/>
                  </a:lnTo>
                  <a:lnTo>
                    <a:pt x="9816754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0" y="0"/>
                  </a:moveTo>
                  <a:lnTo>
                    <a:pt x="9816754" y="0"/>
                  </a:lnTo>
                  <a:lnTo>
                    <a:pt x="10024090" y="185789"/>
                  </a:lnTo>
                  <a:lnTo>
                    <a:pt x="9816754" y="371576"/>
                  </a:lnTo>
                  <a:lnTo>
                    <a:pt x="0" y="371576"/>
                  </a:lnTo>
                  <a:lnTo>
                    <a:pt x="0" y="0"/>
                  </a:lnTo>
                  <a:close/>
                </a:path>
              </a:pathLst>
            </a:custGeom>
            <a:ln w="8255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528433" y="1111528"/>
            <a:ext cx="9135745" cy="803275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800" b="1" spc="-20" dirty="0">
                <a:solidFill>
                  <a:srgbClr val="921928"/>
                </a:solidFill>
                <a:latin typeface="Arial"/>
                <a:cs typeface="Arial"/>
              </a:rPr>
              <a:t>TACTICAL</a:t>
            </a:r>
            <a:r>
              <a:rPr sz="1800" b="1" spc="-3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921928"/>
                </a:solidFill>
                <a:latin typeface="Arial"/>
                <a:cs typeface="Arial"/>
              </a:rPr>
              <a:t>COMBAT</a:t>
            </a:r>
            <a:r>
              <a:rPr sz="18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921928"/>
                </a:solidFill>
                <a:latin typeface="Arial"/>
                <a:cs typeface="Arial"/>
              </a:rPr>
              <a:t>CASUALTY</a:t>
            </a:r>
            <a:r>
              <a:rPr sz="1800" b="1" spc="-2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921928"/>
                </a:solidFill>
                <a:latin typeface="Arial"/>
                <a:cs typeface="Arial"/>
              </a:rPr>
              <a:t>CARE</a:t>
            </a:r>
            <a:r>
              <a:rPr sz="1800" b="1" spc="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(TCCC)</a:t>
            </a:r>
            <a:r>
              <a:rPr sz="18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ROLE-BASED</a:t>
            </a:r>
            <a:r>
              <a:rPr sz="1800" b="1" spc="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TRAINING</a:t>
            </a:r>
            <a:r>
              <a:rPr sz="18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SPECTRUM</a:t>
            </a:r>
            <a:endParaRPr sz="1800">
              <a:latin typeface="Arial"/>
              <a:cs typeface="Arial"/>
            </a:endParaRPr>
          </a:p>
          <a:p>
            <a:pPr marR="707390" algn="ctr">
              <a:lnSpc>
                <a:spcPct val="100000"/>
              </a:lnSpc>
              <a:spcBef>
                <a:spcPts val="620"/>
              </a:spcBef>
            </a:pPr>
            <a:r>
              <a:rPr sz="2400" b="1" spc="-5" dirty="0">
                <a:latin typeface="Arial"/>
                <a:cs typeface="Arial"/>
              </a:rPr>
              <a:t>ROLE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1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CARE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508911" y="1942682"/>
            <a:ext cx="2519680" cy="617855"/>
            <a:chOff x="2508911" y="1942682"/>
            <a:chExt cx="2519680" cy="617855"/>
          </a:xfrm>
        </p:grpSpPr>
        <p:sp>
          <p:nvSpPr>
            <p:cNvPr id="13" name="object 13"/>
            <p:cNvSpPr/>
            <p:nvPr/>
          </p:nvSpPr>
          <p:spPr>
            <a:xfrm>
              <a:off x="2521611" y="2219692"/>
              <a:ext cx="2494280" cy="316230"/>
            </a:xfrm>
            <a:custGeom>
              <a:avLst/>
              <a:gdLst/>
              <a:ahLst/>
              <a:cxnLst/>
              <a:rect l="l" t="t" r="r" b="b"/>
              <a:pathLst>
                <a:path w="2494279" h="316230">
                  <a:moveTo>
                    <a:pt x="0" y="316160"/>
                  </a:moveTo>
                  <a:lnTo>
                    <a:pt x="3490" y="269440"/>
                  </a:lnTo>
                  <a:lnTo>
                    <a:pt x="13628" y="224848"/>
                  </a:lnTo>
                  <a:lnTo>
                    <a:pt x="29917" y="182874"/>
                  </a:lnTo>
                  <a:lnTo>
                    <a:pt x="51858" y="144007"/>
                  </a:lnTo>
                  <a:lnTo>
                    <a:pt x="78954" y="108735"/>
                  </a:lnTo>
                  <a:lnTo>
                    <a:pt x="110707" y="77548"/>
                  </a:lnTo>
                  <a:lnTo>
                    <a:pt x="146618" y="50935"/>
                  </a:lnTo>
                  <a:lnTo>
                    <a:pt x="186190" y="29384"/>
                  </a:lnTo>
                  <a:lnTo>
                    <a:pt x="228925" y="13385"/>
                  </a:lnTo>
                  <a:lnTo>
                    <a:pt x="274325" y="3427"/>
                  </a:lnTo>
                  <a:lnTo>
                    <a:pt x="321892" y="0"/>
                  </a:lnTo>
                  <a:lnTo>
                    <a:pt x="2171952" y="0"/>
                  </a:lnTo>
                  <a:lnTo>
                    <a:pt x="2219519" y="3427"/>
                  </a:lnTo>
                  <a:lnTo>
                    <a:pt x="2264919" y="13385"/>
                  </a:lnTo>
                  <a:lnTo>
                    <a:pt x="2307654" y="29384"/>
                  </a:lnTo>
                  <a:lnTo>
                    <a:pt x="2347226" y="50935"/>
                  </a:lnTo>
                  <a:lnTo>
                    <a:pt x="2383137" y="77548"/>
                  </a:lnTo>
                  <a:lnTo>
                    <a:pt x="2414890" y="108735"/>
                  </a:lnTo>
                  <a:lnTo>
                    <a:pt x="2441986" y="144007"/>
                  </a:lnTo>
                  <a:lnTo>
                    <a:pt x="2463928" y="182874"/>
                  </a:lnTo>
                  <a:lnTo>
                    <a:pt x="2480216" y="224848"/>
                  </a:lnTo>
                  <a:lnTo>
                    <a:pt x="2490355" y="269440"/>
                  </a:lnTo>
                  <a:lnTo>
                    <a:pt x="2493845" y="316160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882706" y="1942682"/>
              <a:ext cx="1771650" cy="617855"/>
            </a:xfrm>
            <a:custGeom>
              <a:avLst/>
              <a:gdLst/>
              <a:ahLst/>
              <a:cxnLst/>
              <a:rect l="l" t="t" r="r" b="b"/>
              <a:pathLst>
                <a:path w="1771650" h="617855">
                  <a:moveTo>
                    <a:pt x="1771656" y="0"/>
                  </a:moveTo>
                  <a:lnTo>
                    <a:pt x="0" y="0"/>
                  </a:lnTo>
                  <a:lnTo>
                    <a:pt x="0" y="617361"/>
                  </a:lnTo>
                  <a:lnTo>
                    <a:pt x="1771656" y="617361"/>
                  </a:lnTo>
                  <a:lnTo>
                    <a:pt x="17716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983249" y="1957880"/>
            <a:ext cx="1574800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73660" marR="5080" indent="-61594">
              <a:lnSpc>
                <a:spcPts val="2100"/>
              </a:lnSpc>
              <a:spcBef>
                <a:spcPts val="219"/>
              </a:spcBef>
            </a:pP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N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NMED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I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CAL  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PERSONNEL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109158" y="1928324"/>
            <a:ext cx="7052309" cy="3023235"/>
            <a:chOff x="2109158" y="1928324"/>
            <a:chExt cx="7052309" cy="3023235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35109" y="2584301"/>
              <a:ext cx="1525949" cy="233488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09158" y="2584302"/>
              <a:ext cx="1547096" cy="236724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224278" y="2203095"/>
              <a:ext cx="2494280" cy="316230"/>
            </a:xfrm>
            <a:custGeom>
              <a:avLst/>
              <a:gdLst/>
              <a:ahLst/>
              <a:cxnLst/>
              <a:rect l="l" t="t" r="r" b="b"/>
              <a:pathLst>
                <a:path w="2494279" h="316230">
                  <a:moveTo>
                    <a:pt x="0" y="316160"/>
                  </a:moveTo>
                  <a:lnTo>
                    <a:pt x="3490" y="269440"/>
                  </a:lnTo>
                  <a:lnTo>
                    <a:pt x="13628" y="224848"/>
                  </a:lnTo>
                  <a:lnTo>
                    <a:pt x="29917" y="182874"/>
                  </a:lnTo>
                  <a:lnTo>
                    <a:pt x="51858" y="144007"/>
                  </a:lnTo>
                  <a:lnTo>
                    <a:pt x="78954" y="108735"/>
                  </a:lnTo>
                  <a:lnTo>
                    <a:pt x="110707" y="77548"/>
                  </a:lnTo>
                  <a:lnTo>
                    <a:pt x="146618" y="50935"/>
                  </a:lnTo>
                  <a:lnTo>
                    <a:pt x="186190" y="29384"/>
                  </a:lnTo>
                  <a:lnTo>
                    <a:pt x="228925" y="13385"/>
                  </a:lnTo>
                  <a:lnTo>
                    <a:pt x="274325" y="3427"/>
                  </a:lnTo>
                  <a:lnTo>
                    <a:pt x="321892" y="0"/>
                  </a:lnTo>
                  <a:lnTo>
                    <a:pt x="2171952" y="0"/>
                  </a:lnTo>
                  <a:lnTo>
                    <a:pt x="2219519" y="3427"/>
                  </a:lnTo>
                  <a:lnTo>
                    <a:pt x="2264919" y="13385"/>
                  </a:lnTo>
                  <a:lnTo>
                    <a:pt x="2307654" y="29384"/>
                  </a:lnTo>
                  <a:lnTo>
                    <a:pt x="2347226" y="50935"/>
                  </a:lnTo>
                  <a:lnTo>
                    <a:pt x="2383137" y="77548"/>
                  </a:lnTo>
                  <a:lnTo>
                    <a:pt x="2414890" y="108735"/>
                  </a:lnTo>
                  <a:lnTo>
                    <a:pt x="2441986" y="144007"/>
                  </a:lnTo>
                  <a:lnTo>
                    <a:pt x="2463928" y="182874"/>
                  </a:lnTo>
                  <a:lnTo>
                    <a:pt x="2480216" y="224848"/>
                  </a:lnTo>
                  <a:lnTo>
                    <a:pt x="2490355" y="269440"/>
                  </a:lnTo>
                  <a:lnTo>
                    <a:pt x="2493845" y="316160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685508" y="1928324"/>
              <a:ext cx="1635125" cy="591820"/>
            </a:xfrm>
            <a:custGeom>
              <a:avLst/>
              <a:gdLst/>
              <a:ahLst/>
              <a:cxnLst/>
              <a:rect l="l" t="t" r="r" b="b"/>
              <a:pathLst>
                <a:path w="1635125" h="591819">
                  <a:moveTo>
                    <a:pt x="1634933" y="0"/>
                  </a:moveTo>
                  <a:lnTo>
                    <a:pt x="0" y="0"/>
                  </a:lnTo>
                  <a:lnTo>
                    <a:pt x="0" y="591439"/>
                  </a:lnTo>
                  <a:lnTo>
                    <a:pt x="1634933" y="591439"/>
                  </a:lnTo>
                  <a:lnTo>
                    <a:pt x="16349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6778969" y="1943522"/>
            <a:ext cx="1448435" cy="54102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indent="192405">
              <a:lnSpc>
                <a:spcPts val="1900"/>
              </a:lnSpc>
              <a:spcBef>
                <a:spcPts val="380"/>
              </a:spcBef>
            </a:pP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MEDICAL 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 PERS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NNEL</a:t>
            </a:r>
            <a:endParaRPr sz="1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862113" y="5126938"/>
            <a:ext cx="5922010" cy="1110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YOU</a:t>
            </a:r>
            <a:r>
              <a:rPr sz="1800" b="1" spc="-10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921928"/>
                </a:solidFill>
                <a:latin typeface="Arial"/>
                <a:cs typeface="Arial"/>
              </a:rPr>
              <a:t>ARE</a:t>
            </a:r>
            <a:r>
              <a:rPr sz="1800" b="1" spc="-2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921928"/>
                </a:solidFill>
                <a:latin typeface="Arial"/>
                <a:cs typeface="Arial"/>
              </a:rPr>
              <a:t>HERE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spc="-15" dirty="0">
                <a:solidFill>
                  <a:srgbClr val="595959"/>
                </a:solidFill>
                <a:latin typeface="Arial"/>
                <a:cs typeface="Arial"/>
              </a:rPr>
              <a:t>STANDARDIZED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 JOINT</a:t>
            </a: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CURRICULUM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3839023" y="2561982"/>
            <a:ext cx="4062729" cy="2957830"/>
            <a:chOff x="3839023" y="2561982"/>
            <a:chExt cx="4062729" cy="2957830"/>
          </a:xfrm>
        </p:grpSpPr>
        <p:sp>
          <p:nvSpPr>
            <p:cNvPr id="24" name="object 24"/>
            <p:cNvSpPr/>
            <p:nvPr/>
          </p:nvSpPr>
          <p:spPr>
            <a:xfrm>
              <a:off x="7680659" y="5169496"/>
              <a:ext cx="220979" cy="255904"/>
            </a:xfrm>
            <a:custGeom>
              <a:avLst/>
              <a:gdLst/>
              <a:ahLst/>
              <a:cxnLst/>
              <a:rect l="l" t="t" r="r" b="b"/>
              <a:pathLst>
                <a:path w="220979" h="255904">
                  <a:moveTo>
                    <a:pt x="220510" y="0"/>
                  </a:moveTo>
                  <a:lnTo>
                    <a:pt x="0" y="127896"/>
                  </a:lnTo>
                  <a:lnTo>
                    <a:pt x="220510" y="255793"/>
                  </a:lnTo>
                  <a:lnTo>
                    <a:pt x="220510" y="0"/>
                  </a:lnTo>
                  <a:close/>
                </a:path>
              </a:pathLst>
            </a:custGeom>
            <a:solidFill>
              <a:srgbClr val="921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39023" y="2584301"/>
              <a:ext cx="1547097" cy="236724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59709" y="2561982"/>
              <a:ext cx="1933028" cy="29577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59026" y="284892"/>
            <a:ext cx="42741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616566"/>
                </a:solidFill>
                <a:latin typeface="Arial"/>
                <a:cs typeface="Arial"/>
              </a:rPr>
              <a:t>Module </a:t>
            </a:r>
            <a:r>
              <a:rPr sz="2000" b="1" dirty="0">
                <a:solidFill>
                  <a:srgbClr val="616566"/>
                </a:solidFill>
                <a:latin typeface="Arial"/>
                <a:cs typeface="Arial"/>
              </a:rPr>
              <a:t>24:</a:t>
            </a:r>
            <a:r>
              <a:rPr sz="2000" b="1" spc="-10" dirty="0">
                <a:solidFill>
                  <a:srgbClr val="616566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616566"/>
                </a:solidFill>
                <a:latin typeface="Arial"/>
                <a:cs typeface="Arial"/>
              </a:rPr>
              <a:t>Prepare For Evacuation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68675" y="1413868"/>
            <a:ext cx="6021705" cy="4848860"/>
            <a:chOff x="168675" y="1413868"/>
            <a:chExt cx="6021705" cy="484886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675" y="1413868"/>
              <a:ext cx="6021545" cy="484852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689549" y="4778405"/>
              <a:ext cx="969010" cy="305435"/>
            </a:xfrm>
            <a:custGeom>
              <a:avLst/>
              <a:gdLst/>
              <a:ahLst/>
              <a:cxnLst/>
              <a:rect l="l" t="t" r="r" b="b"/>
              <a:pathLst>
                <a:path w="969010" h="305435">
                  <a:moveTo>
                    <a:pt x="16690" y="0"/>
                  </a:moveTo>
                  <a:lnTo>
                    <a:pt x="0" y="238686"/>
                  </a:lnTo>
                  <a:lnTo>
                    <a:pt x="951788" y="305241"/>
                  </a:lnTo>
                  <a:lnTo>
                    <a:pt x="968479" y="66554"/>
                  </a:lnTo>
                  <a:lnTo>
                    <a:pt x="1669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20939" y="691018"/>
            <a:ext cx="31508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00000"/>
                </a:solidFill>
              </a:rPr>
              <a:t>REFERENCES</a:t>
            </a:r>
            <a:endParaRPr sz="360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dirty="0"/>
              <a:t>20</a:t>
            </a:fld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6364744" y="1535829"/>
            <a:ext cx="4874895" cy="31311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470"/>
              </a:lnSpc>
              <a:spcBef>
                <a:spcPts val="100"/>
              </a:spcBef>
            </a:pPr>
            <a:r>
              <a:rPr sz="2100" b="1" spc="-5" dirty="0">
                <a:solidFill>
                  <a:srgbClr val="2E3334"/>
                </a:solidFill>
                <a:latin typeface="Arial"/>
                <a:cs typeface="Arial"/>
              </a:rPr>
              <a:t>TCCC:</a:t>
            </a:r>
            <a:r>
              <a:rPr sz="2100" b="1" spc="-3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2E3334"/>
                </a:solidFill>
                <a:latin typeface="Arial"/>
                <a:cs typeface="Arial"/>
              </a:rPr>
              <a:t>Guidelines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1870"/>
              </a:lnSpc>
            </a:pP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by</a:t>
            </a:r>
            <a:r>
              <a:rPr sz="1600" spc="-3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JTS/CoTCCC</a:t>
            </a:r>
            <a:endParaRPr sz="1600">
              <a:latin typeface="Arial MT"/>
              <a:cs typeface="Arial MT"/>
            </a:endParaRPr>
          </a:p>
          <a:p>
            <a:pPr marL="12700" marR="1524635">
              <a:lnSpc>
                <a:spcPts val="1600"/>
              </a:lnSpc>
              <a:spcBef>
                <a:spcPts val="805"/>
              </a:spcBef>
            </a:pP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Updated regularly </a:t>
            </a:r>
            <a:r>
              <a:rPr sz="1400" b="1" dirty="0">
                <a:solidFill>
                  <a:srgbClr val="2E3334"/>
                </a:solidFill>
                <a:latin typeface="Arial"/>
                <a:cs typeface="Arial"/>
              </a:rPr>
              <a:t>– latest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edition dated </a:t>
            </a:r>
            <a:r>
              <a:rPr sz="1400" b="1" spc="-37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2E3334"/>
                </a:solidFill>
                <a:latin typeface="Arial"/>
                <a:cs typeface="Arial"/>
              </a:rPr>
              <a:t>5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 November</a:t>
            </a:r>
            <a:r>
              <a:rPr sz="1400" b="1" dirty="0">
                <a:solidFill>
                  <a:srgbClr val="2E3334"/>
                </a:solidFill>
                <a:latin typeface="Arial"/>
                <a:cs typeface="Arial"/>
              </a:rPr>
              <a:t> 2020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ts val="1600"/>
              </a:lnSpc>
            </a:pP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These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guidelines are the result of decisions made by the </a:t>
            </a:r>
            <a:r>
              <a:rPr sz="1400" spc="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Committee</a:t>
            </a:r>
            <a:r>
              <a:rPr sz="1400" spc="-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on</a:t>
            </a:r>
            <a:r>
              <a:rPr sz="1400" spc="-4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2E3334"/>
                </a:solidFill>
                <a:latin typeface="Arial MT"/>
                <a:cs typeface="Arial MT"/>
              </a:rPr>
              <a:t>Tactical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Combat</a:t>
            </a:r>
            <a:r>
              <a:rPr sz="1400" spc="-1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Casualty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Care</a:t>
            </a:r>
            <a:r>
              <a:rPr sz="1400" spc="-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as</a:t>
            </a:r>
            <a:r>
              <a:rPr sz="1400" spc="-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they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explore </a:t>
            </a:r>
            <a:r>
              <a:rPr sz="1400" spc="-37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evidence-based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research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regarding best</a:t>
            </a:r>
            <a:r>
              <a:rPr sz="1400" spc="-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practices</a:t>
            </a: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5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350">
              <a:latin typeface="Arial MT"/>
              <a:cs typeface="Arial MT"/>
            </a:endParaRPr>
          </a:p>
          <a:p>
            <a:pPr marL="12700">
              <a:lnSpc>
                <a:spcPts val="2470"/>
              </a:lnSpc>
            </a:pPr>
            <a:r>
              <a:rPr sz="2100" b="1" spc="-5" dirty="0">
                <a:solidFill>
                  <a:srgbClr val="2E3334"/>
                </a:solidFill>
                <a:latin typeface="Arial"/>
                <a:cs typeface="Arial"/>
              </a:rPr>
              <a:t>PHTLS: Military Edition, Chapter </a:t>
            </a:r>
            <a:r>
              <a:rPr sz="2100" b="1" dirty="0">
                <a:solidFill>
                  <a:srgbClr val="2E3334"/>
                </a:solidFill>
                <a:latin typeface="Arial"/>
                <a:cs typeface="Arial"/>
              </a:rPr>
              <a:t>25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1830"/>
              </a:lnSpc>
            </a:pP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by</a:t>
            </a:r>
            <a:r>
              <a:rPr sz="1600" spc="-5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NAEMT</a:t>
            </a:r>
            <a:endParaRPr sz="1600">
              <a:latin typeface="Arial MT"/>
              <a:cs typeface="Arial MT"/>
            </a:endParaRPr>
          </a:p>
          <a:p>
            <a:pPr marL="12700" marR="1658620">
              <a:lnSpc>
                <a:spcPts val="1800"/>
              </a:lnSpc>
              <a:spcBef>
                <a:spcPts val="120"/>
              </a:spcBef>
            </a:pP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Prehospital</a:t>
            </a:r>
            <a:r>
              <a:rPr sz="1600" b="1" spc="-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2E3334"/>
                </a:solidFill>
                <a:latin typeface="Arial"/>
                <a:cs typeface="Arial"/>
              </a:rPr>
              <a:t>Trauma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 Life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Support, </a:t>
            </a:r>
            <a:r>
              <a:rPr sz="1600" b="1" spc="-43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Military Ninth Edition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 rot="180000">
            <a:off x="3839241" y="4857065"/>
            <a:ext cx="67004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650" b="1" spc="-37" baseline="505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50" b="1" spc="-37" baseline="252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50" b="1" baseline="252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650" b="1" spc="-37" baseline="2525" dirty="0">
                <a:solidFill>
                  <a:srgbClr val="FFFFFF"/>
                </a:solidFill>
                <a:latin typeface="Arial"/>
                <a:cs typeface="Arial"/>
              </a:rPr>
              <a:t> 2</a:t>
            </a:r>
            <a:r>
              <a:rPr sz="1100" b="1" spc="-25" dirty="0">
                <a:solidFill>
                  <a:srgbClr val="FFFFFF"/>
                </a:solidFill>
                <a:latin typeface="Arial"/>
                <a:cs typeface="Arial"/>
              </a:rPr>
              <a:t>02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 </a:t>
            </a:r>
            <a:r>
              <a:rPr dirty="0"/>
              <a:t>24:</a:t>
            </a:r>
            <a:r>
              <a:rPr spc="-10" dirty="0"/>
              <a:t> </a:t>
            </a:r>
            <a:r>
              <a:rPr spc="-5" dirty="0"/>
              <a:t>Prepare For Evacuation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771453" y="6559494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MT"/>
                <a:cs typeface="Arial MT"/>
              </a:rPr>
              <a:t>3</a:t>
            </a:r>
            <a:endParaRPr sz="1200">
              <a:latin typeface="Arial MT"/>
              <a:cs typeface="Arial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57794" y="6458574"/>
            <a:ext cx="213609" cy="21360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5697515" y="6459345"/>
            <a:ext cx="219075" cy="219075"/>
            <a:chOff x="5697515" y="6459345"/>
            <a:chExt cx="219075" cy="21907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03865" y="6465695"/>
              <a:ext cx="205988" cy="20598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97515" y="6459345"/>
              <a:ext cx="218688" cy="218688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991999" y="5819237"/>
            <a:ext cx="8126730" cy="845819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2151380">
              <a:lnSpc>
                <a:spcPct val="100000"/>
              </a:lnSpc>
              <a:spcBef>
                <a:spcPts val="1295"/>
              </a:spcBef>
            </a:pPr>
            <a:r>
              <a:rPr sz="2400" b="1" spc="-5" dirty="0">
                <a:latin typeface="Arial"/>
                <a:cs typeface="Arial"/>
              </a:rPr>
              <a:t>09</a:t>
            </a:r>
            <a:r>
              <a:rPr sz="2400" b="1" dirty="0">
                <a:latin typeface="Arial"/>
                <a:cs typeface="Arial"/>
              </a:rPr>
              <a:t> x</a:t>
            </a:r>
            <a:r>
              <a:rPr sz="2400" b="1" spc="-5" dirty="0"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ENABLING LEARNING OBJECTIVES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0"/>
              </a:spcBef>
              <a:tabLst>
                <a:tab pos="3139440" algn="l"/>
                <a:tab pos="5020310" algn="l"/>
              </a:tabLst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sz="1400" spc="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b="1" spc="-15" dirty="0">
                <a:solidFill>
                  <a:srgbClr val="2E3334"/>
                </a:solidFill>
                <a:latin typeface="Arial"/>
                <a:cs typeface="Arial"/>
              </a:rPr>
              <a:t>Terminal</a:t>
            </a:r>
            <a:r>
              <a:rPr sz="1400" b="1" spc="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Learning</a:t>
            </a:r>
            <a:r>
              <a:rPr sz="1400" b="1" spc="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Objectives	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 Cognitive ELOs	=</a:t>
            </a:r>
            <a:r>
              <a:rPr sz="1400" spc="-1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Performance</a:t>
            </a:r>
            <a:r>
              <a:rPr sz="1400" spc="-1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ELOs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7813" y="6407165"/>
            <a:ext cx="1670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#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07825" y="1319011"/>
            <a:ext cx="9634220" cy="4554220"/>
          </a:xfrm>
          <a:custGeom>
            <a:avLst/>
            <a:gdLst/>
            <a:ahLst/>
            <a:cxnLst/>
            <a:rect l="l" t="t" r="r" b="b"/>
            <a:pathLst>
              <a:path w="9634220" h="4554220">
                <a:moveTo>
                  <a:pt x="145490" y="0"/>
                </a:moveTo>
                <a:lnTo>
                  <a:pt x="9488451" y="0"/>
                </a:lnTo>
                <a:lnTo>
                  <a:pt x="9534438" y="7417"/>
                </a:lnTo>
                <a:lnTo>
                  <a:pt x="9574377" y="28071"/>
                </a:lnTo>
                <a:lnTo>
                  <a:pt x="9605871" y="59565"/>
                </a:lnTo>
                <a:lnTo>
                  <a:pt x="9626525" y="99504"/>
                </a:lnTo>
                <a:lnTo>
                  <a:pt x="9633943" y="145490"/>
                </a:lnTo>
                <a:lnTo>
                  <a:pt x="9633943" y="4408203"/>
                </a:lnTo>
                <a:lnTo>
                  <a:pt x="9626525" y="4454188"/>
                </a:lnTo>
                <a:lnTo>
                  <a:pt x="9605871" y="4494127"/>
                </a:lnTo>
                <a:lnTo>
                  <a:pt x="9574377" y="4525621"/>
                </a:lnTo>
                <a:lnTo>
                  <a:pt x="9534438" y="4546275"/>
                </a:lnTo>
                <a:lnTo>
                  <a:pt x="9488451" y="4553692"/>
                </a:lnTo>
                <a:lnTo>
                  <a:pt x="145490" y="4553692"/>
                </a:lnTo>
                <a:lnTo>
                  <a:pt x="99504" y="4546275"/>
                </a:lnTo>
                <a:lnTo>
                  <a:pt x="59565" y="4525621"/>
                </a:lnTo>
                <a:lnTo>
                  <a:pt x="28071" y="4494127"/>
                </a:lnTo>
                <a:lnTo>
                  <a:pt x="7417" y="4454188"/>
                </a:lnTo>
                <a:lnTo>
                  <a:pt x="0" y="4408203"/>
                </a:lnTo>
                <a:lnTo>
                  <a:pt x="0" y="145490"/>
                </a:lnTo>
                <a:lnTo>
                  <a:pt x="7417" y="99504"/>
                </a:lnTo>
                <a:lnTo>
                  <a:pt x="28071" y="59565"/>
                </a:lnTo>
                <a:lnTo>
                  <a:pt x="59565" y="28071"/>
                </a:lnTo>
                <a:lnTo>
                  <a:pt x="99504" y="7417"/>
                </a:lnTo>
                <a:lnTo>
                  <a:pt x="145490" y="0"/>
                </a:lnTo>
                <a:close/>
              </a:path>
            </a:pathLst>
          </a:custGeom>
          <a:ln w="28575">
            <a:solidFill>
              <a:srgbClr val="D8D9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040215" y="835380"/>
            <a:ext cx="8079740" cy="1174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9535"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1</a:t>
            </a:r>
            <a:r>
              <a:rPr sz="2400" b="1" spc="-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x</a:t>
            </a:r>
            <a:r>
              <a:rPr sz="2400" b="1" spc="-5" dirty="0"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TERMINAL</a:t>
            </a:r>
            <a:r>
              <a:rPr sz="2400" b="1" spc="-4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LEARNING OBJECTIVES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ts val="2100"/>
              </a:lnSpc>
              <a:spcBef>
                <a:spcPts val="2025"/>
              </a:spcBef>
            </a:pPr>
            <a:r>
              <a:rPr sz="1800" b="1" spc="-5" dirty="0">
                <a:latin typeface="Arial"/>
                <a:cs typeface="Arial"/>
              </a:rPr>
              <a:t>Given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combat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or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noncombat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scenario,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prepare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casualties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for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evacuation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during </a:t>
            </a:r>
            <a:r>
              <a:rPr sz="1800" b="1" spc="-20" dirty="0">
                <a:latin typeface="Arial"/>
                <a:cs typeface="Arial"/>
              </a:rPr>
              <a:t>Tactical</a:t>
            </a:r>
            <a:r>
              <a:rPr sz="1800" b="1" spc="-5" dirty="0">
                <a:latin typeface="Arial"/>
                <a:cs typeface="Arial"/>
              </a:rPr>
              <a:t> Field </a:t>
            </a:r>
            <a:r>
              <a:rPr sz="1800" b="1" dirty="0">
                <a:latin typeface="Arial"/>
                <a:cs typeface="Arial"/>
              </a:rPr>
              <a:t>Care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in accordance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with CoTCCC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Guidelines.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525788" y="2090679"/>
            <a:ext cx="9177020" cy="0"/>
          </a:xfrm>
          <a:custGeom>
            <a:avLst/>
            <a:gdLst/>
            <a:ahLst/>
            <a:cxnLst/>
            <a:rect l="l" t="t" r="r" b="b"/>
            <a:pathLst>
              <a:path w="9177020">
                <a:moveTo>
                  <a:pt x="0" y="0"/>
                </a:moveTo>
                <a:lnTo>
                  <a:pt x="9176590" y="0"/>
                </a:lnTo>
              </a:path>
            </a:pathLst>
          </a:custGeom>
          <a:ln w="28575">
            <a:solidFill>
              <a:srgbClr val="8A8C8C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543790" y="1417737"/>
            <a:ext cx="3644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27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049383" y="2054533"/>
            <a:ext cx="8559165" cy="345440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525145" lvl="1" indent="-513080">
              <a:lnSpc>
                <a:spcPct val="100000"/>
              </a:lnSpc>
              <a:spcBef>
                <a:spcPts val="780"/>
              </a:spcBef>
              <a:buFont typeface="Arial"/>
              <a:buAutoNum type="arabicPeriod"/>
              <a:tabLst>
                <a:tab pos="525780" algn="l"/>
              </a:tabLst>
            </a:pPr>
            <a:r>
              <a:rPr sz="1600" spc="-5" dirty="0">
                <a:latin typeface="Arial MT"/>
                <a:cs typeface="Arial MT"/>
              </a:rPr>
              <a:t>Identify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considerations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and</a:t>
            </a:r>
            <a:r>
              <a:rPr sz="1600" spc="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fundamental</a:t>
            </a:r>
            <a:r>
              <a:rPr sz="1600" spc="2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procedures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for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staging</a:t>
            </a:r>
            <a:r>
              <a:rPr sz="1600" spc="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casualties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for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evacuation.</a:t>
            </a:r>
            <a:endParaRPr sz="1600">
              <a:latin typeface="Arial MT"/>
              <a:cs typeface="Arial MT"/>
            </a:endParaRPr>
          </a:p>
          <a:p>
            <a:pPr marL="525145" lvl="1" indent="-513080">
              <a:lnSpc>
                <a:spcPct val="100000"/>
              </a:lnSpc>
              <a:spcBef>
                <a:spcPts val="680"/>
              </a:spcBef>
              <a:buFont typeface="Arial"/>
              <a:buAutoNum type="arabicPeriod"/>
              <a:tabLst>
                <a:tab pos="525780" algn="l"/>
              </a:tabLst>
            </a:pPr>
            <a:r>
              <a:rPr sz="1600" spc="-5" dirty="0">
                <a:latin typeface="Arial MT"/>
                <a:cs typeface="Arial MT"/>
              </a:rPr>
              <a:t>Identify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importance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of pre-mission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evacuation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equipment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preparation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and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rehearsals.</a:t>
            </a:r>
            <a:endParaRPr sz="1600">
              <a:latin typeface="Arial MT"/>
              <a:cs typeface="Arial MT"/>
            </a:endParaRPr>
          </a:p>
          <a:p>
            <a:pPr marL="525145" marR="5080" lvl="1" indent="-513080">
              <a:lnSpc>
                <a:spcPts val="1800"/>
              </a:lnSpc>
              <a:spcBef>
                <a:spcPts val="840"/>
              </a:spcBef>
              <a:buFont typeface="Arial"/>
              <a:buAutoNum type="arabicPeriod"/>
              <a:tabLst>
                <a:tab pos="525780" algn="l"/>
              </a:tabLst>
            </a:pPr>
            <a:r>
              <a:rPr sz="1600" spc="-5" dirty="0">
                <a:latin typeface="Arial MT"/>
                <a:cs typeface="Arial MT"/>
              </a:rPr>
              <a:t>Identify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considerations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and</a:t>
            </a:r>
            <a:r>
              <a:rPr sz="1600" spc="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precautions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required</a:t>
            </a:r>
            <a:r>
              <a:rPr sz="1600" spc="2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for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evacuating</a:t>
            </a:r>
            <a:r>
              <a:rPr sz="1600" spc="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casualties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with</a:t>
            </a:r>
            <a:r>
              <a:rPr sz="1600" spc="2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suspected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spinal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injuries.</a:t>
            </a:r>
            <a:endParaRPr sz="1600">
              <a:latin typeface="Arial MT"/>
              <a:cs typeface="Arial MT"/>
            </a:endParaRPr>
          </a:p>
          <a:p>
            <a:pPr marL="525145" lvl="1" indent="-513080">
              <a:lnSpc>
                <a:spcPct val="100000"/>
              </a:lnSpc>
              <a:spcBef>
                <a:spcPts val="640"/>
              </a:spcBef>
              <a:buFont typeface="Arial"/>
              <a:buAutoNum type="arabicPeriod"/>
              <a:tabLst>
                <a:tab pos="525780" algn="l"/>
              </a:tabLst>
            </a:pPr>
            <a:r>
              <a:rPr sz="1600" spc="-5" dirty="0">
                <a:latin typeface="Arial MT"/>
                <a:cs typeface="Arial MT"/>
              </a:rPr>
              <a:t>Identify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critical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actions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and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checks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to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prepare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casualties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for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evacuation.</a:t>
            </a:r>
            <a:endParaRPr sz="1600">
              <a:latin typeface="Arial MT"/>
              <a:cs typeface="Arial MT"/>
            </a:endParaRPr>
          </a:p>
          <a:p>
            <a:pPr marL="525145" lvl="1" indent="-513080">
              <a:lnSpc>
                <a:spcPct val="100000"/>
              </a:lnSpc>
              <a:spcBef>
                <a:spcPts val="680"/>
              </a:spcBef>
              <a:buFont typeface="Arial"/>
              <a:buAutoNum type="arabicPeriod"/>
              <a:tabLst>
                <a:tab pos="525780" algn="l"/>
              </a:tabLst>
            </a:pPr>
            <a:r>
              <a:rPr sz="1600" spc="-5" dirty="0">
                <a:latin typeface="Arial MT"/>
                <a:cs typeface="Arial MT"/>
              </a:rPr>
              <a:t>Identify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methods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of </a:t>
            </a:r>
            <a:r>
              <a:rPr sz="1600" spc="-5" dirty="0">
                <a:latin typeface="Arial MT"/>
                <a:cs typeface="Arial MT"/>
              </a:rPr>
              <a:t>litter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selection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and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evacuation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equipment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in</a:t>
            </a:r>
            <a:r>
              <a:rPr sz="1600" spc="-25" dirty="0">
                <a:latin typeface="Arial MT"/>
                <a:cs typeface="Arial MT"/>
              </a:rPr>
              <a:t> Tactical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Field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Care.</a:t>
            </a:r>
            <a:endParaRPr sz="1600">
              <a:latin typeface="Arial MT"/>
              <a:cs typeface="Arial MT"/>
            </a:endParaRPr>
          </a:p>
          <a:p>
            <a:pPr marL="525145" marR="88900" lvl="1" indent="-513080">
              <a:lnSpc>
                <a:spcPts val="1800"/>
              </a:lnSpc>
              <a:spcBef>
                <a:spcPts val="840"/>
              </a:spcBef>
              <a:buFont typeface="Arial"/>
              <a:buAutoNum type="arabicPeriod"/>
              <a:tabLst>
                <a:tab pos="525780" algn="l"/>
              </a:tabLst>
            </a:pPr>
            <a:r>
              <a:rPr sz="1600" spc="-5" dirty="0">
                <a:latin typeface="Arial MT"/>
                <a:cs typeface="Arial MT"/>
              </a:rPr>
              <a:t>Identify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considerations</a:t>
            </a:r>
            <a:r>
              <a:rPr sz="1600" spc="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for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evacuating</a:t>
            </a:r>
            <a:r>
              <a:rPr sz="1600" spc="2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ambulatory/walking</a:t>
            </a:r>
            <a:r>
              <a:rPr sz="1600" spc="2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wounded</a:t>
            </a:r>
            <a:r>
              <a:rPr sz="1600" spc="2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casualties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in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spc="-25" dirty="0">
                <a:latin typeface="Arial MT"/>
                <a:cs typeface="Arial MT"/>
              </a:rPr>
              <a:t>Tactical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Field </a:t>
            </a:r>
            <a:r>
              <a:rPr sz="1600" dirty="0">
                <a:latin typeface="Arial MT"/>
                <a:cs typeface="Arial MT"/>
              </a:rPr>
              <a:t>Care.</a:t>
            </a:r>
            <a:endParaRPr sz="1600">
              <a:latin typeface="Arial MT"/>
              <a:cs typeface="Arial MT"/>
            </a:endParaRPr>
          </a:p>
          <a:p>
            <a:pPr marL="525145" lvl="1" indent="-513080">
              <a:lnSpc>
                <a:spcPct val="100000"/>
              </a:lnSpc>
              <a:spcBef>
                <a:spcPts val="640"/>
              </a:spcBef>
              <a:buFont typeface="Arial"/>
              <a:buAutoNum type="arabicPeriod"/>
              <a:tabLst>
                <a:tab pos="525780" algn="l"/>
              </a:tabLst>
            </a:pPr>
            <a:r>
              <a:rPr sz="1600" spc="-5" dirty="0">
                <a:latin typeface="Arial MT"/>
                <a:cs typeface="Arial MT"/>
              </a:rPr>
              <a:t>Demonstrate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preparation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of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casualty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for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evacuating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in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spc="-25" dirty="0">
                <a:latin typeface="Arial MT"/>
                <a:cs typeface="Arial MT"/>
              </a:rPr>
              <a:t>Tactical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Field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Care.</a:t>
            </a:r>
            <a:endParaRPr sz="1600">
              <a:latin typeface="Arial MT"/>
              <a:cs typeface="Arial MT"/>
            </a:endParaRPr>
          </a:p>
          <a:p>
            <a:pPr marL="525145" lvl="1" indent="-513080">
              <a:lnSpc>
                <a:spcPct val="100000"/>
              </a:lnSpc>
              <a:spcBef>
                <a:spcPts val="680"/>
              </a:spcBef>
              <a:buFont typeface="Arial"/>
              <a:buAutoNum type="arabicPeriod"/>
              <a:tabLst>
                <a:tab pos="525780" algn="l"/>
              </a:tabLst>
            </a:pPr>
            <a:r>
              <a:rPr sz="1600" spc="-5" dirty="0">
                <a:latin typeface="Arial MT"/>
                <a:cs typeface="Arial MT"/>
              </a:rPr>
              <a:t>Identify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considerations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in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transition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of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care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during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spc="-25" dirty="0">
                <a:latin typeface="Arial MT"/>
                <a:cs typeface="Arial MT"/>
              </a:rPr>
              <a:t>Tactical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Evacuation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Care.</a:t>
            </a:r>
            <a:endParaRPr sz="1600">
              <a:latin typeface="Arial MT"/>
              <a:cs typeface="Arial MT"/>
            </a:endParaRPr>
          </a:p>
          <a:p>
            <a:pPr marL="525145" lvl="1" indent="-513080">
              <a:lnSpc>
                <a:spcPct val="100000"/>
              </a:lnSpc>
              <a:spcBef>
                <a:spcPts val="680"/>
              </a:spcBef>
              <a:buFont typeface="Arial"/>
              <a:buAutoNum type="arabicPeriod"/>
              <a:tabLst>
                <a:tab pos="525780" algn="l"/>
              </a:tabLst>
            </a:pPr>
            <a:r>
              <a:rPr sz="1600" spc="-5" dirty="0">
                <a:latin typeface="Arial MT"/>
                <a:cs typeface="Arial MT"/>
              </a:rPr>
              <a:t>Identify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responsibilities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of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tactical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force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personnel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in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spc="-25" dirty="0">
                <a:latin typeface="Arial MT"/>
                <a:cs typeface="Arial MT"/>
              </a:rPr>
              <a:t>Tactical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Evacuation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Care</a:t>
            </a:r>
            <a:endParaRPr sz="1600">
              <a:latin typeface="Arial MT"/>
              <a:cs typeface="Arial MT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646645" y="2219665"/>
            <a:ext cx="183515" cy="3425190"/>
            <a:chOff x="1646645" y="2219665"/>
            <a:chExt cx="183515" cy="3425190"/>
          </a:xfrm>
        </p:grpSpPr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46645" y="2219665"/>
              <a:ext cx="183080" cy="18308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46645" y="2916554"/>
              <a:ext cx="183080" cy="18308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52995" y="4776826"/>
              <a:ext cx="170379" cy="17038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46645" y="4770476"/>
              <a:ext cx="183080" cy="18308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46645" y="2568110"/>
              <a:ext cx="183080" cy="18308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46645" y="3484189"/>
              <a:ext cx="183080" cy="18308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46645" y="4181078"/>
              <a:ext cx="183080" cy="18308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46645" y="3832633"/>
              <a:ext cx="183080" cy="18308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46645" y="5461707"/>
              <a:ext cx="183080" cy="18308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46645" y="5113262"/>
              <a:ext cx="183080" cy="1830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 </a:t>
            </a:r>
            <a:r>
              <a:rPr dirty="0"/>
              <a:t>24:</a:t>
            </a:r>
            <a:r>
              <a:rPr spc="-10" dirty="0"/>
              <a:t> </a:t>
            </a:r>
            <a:r>
              <a:rPr spc="-5" dirty="0"/>
              <a:t>Prepare For Evacuation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199282" y="5013276"/>
            <a:ext cx="3817620" cy="908685"/>
          </a:xfrm>
          <a:custGeom>
            <a:avLst/>
            <a:gdLst/>
            <a:ahLst/>
            <a:cxnLst/>
            <a:rect l="l" t="t" r="r" b="b"/>
            <a:pathLst>
              <a:path w="3817620" h="908685">
                <a:moveTo>
                  <a:pt x="3712782" y="0"/>
                </a:moveTo>
                <a:lnTo>
                  <a:pt x="104312" y="0"/>
                </a:lnTo>
                <a:lnTo>
                  <a:pt x="63709" y="8197"/>
                </a:lnTo>
                <a:lnTo>
                  <a:pt x="30552" y="30552"/>
                </a:lnTo>
                <a:lnTo>
                  <a:pt x="8197" y="63709"/>
                </a:lnTo>
                <a:lnTo>
                  <a:pt x="0" y="104312"/>
                </a:lnTo>
                <a:lnTo>
                  <a:pt x="0" y="804260"/>
                </a:lnTo>
                <a:lnTo>
                  <a:pt x="8197" y="844864"/>
                </a:lnTo>
                <a:lnTo>
                  <a:pt x="30552" y="878021"/>
                </a:lnTo>
                <a:lnTo>
                  <a:pt x="63709" y="900376"/>
                </a:lnTo>
                <a:lnTo>
                  <a:pt x="104312" y="908574"/>
                </a:lnTo>
                <a:lnTo>
                  <a:pt x="3712782" y="908574"/>
                </a:lnTo>
                <a:lnTo>
                  <a:pt x="3753386" y="900376"/>
                </a:lnTo>
                <a:lnTo>
                  <a:pt x="3786543" y="878021"/>
                </a:lnTo>
                <a:lnTo>
                  <a:pt x="3808899" y="844864"/>
                </a:lnTo>
                <a:lnTo>
                  <a:pt x="3817096" y="804260"/>
                </a:lnTo>
                <a:lnTo>
                  <a:pt x="3817096" y="104312"/>
                </a:lnTo>
                <a:lnTo>
                  <a:pt x="3808899" y="63709"/>
                </a:lnTo>
                <a:lnTo>
                  <a:pt x="3786543" y="30552"/>
                </a:lnTo>
                <a:lnTo>
                  <a:pt x="3753386" y="8197"/>
                </a:lnTo>
                <a:lnTo>
                  <a:pt x="3712782" y="0"/>
                </a:lnTo>
                <a:close/>
              </a:path>
            </a:pathLst>
          </a:custGeom>
          <a:solidFill>
            <a:srgbClr val="FFF4D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672418" y="2032737"/>
            <a:ext cx="4949825" cy="2322830"/>
            <a:chOff x="672418" y="2032737"/>
            <a:chExt cx="4949825" cy="2322830"/>
          </a:xfrm>
        </p:grpSpPr>
        <p:sp>
          <p:nvSpPr>
            <p:cNvPr id="6" name="object 6"/>
            <p:cNvSpPr/>
            <p:nvPr/>
          </p:nvSpPr>
          <p:spPr>
            <a:xfrm>
              <a:off x="5130688" y="3216769"/>
              <a:ext cx="334645" cy="1270"/>
            </a:xfrm>
            <a:custGeom>
              <a:avLst/>
              <a:gdLst/>
              <a:ahLst/>
              <a:cxnLst/>
              <a:rect l="l" t="t" r="r" b="b"/>
              <a:pathLst>
                <a:path w="334645" h="1269">
                  <a:moveTo>
                    <a:pt x="-25400" y="417"/>
                  </a:moveTo>
                  <a:lnTo>
                    <a:pt x="359615" y="417"/>
                  </a:lnTo>
                </a:path>
              </a:pathLst>
            </a:custGeom>
            <a:ln w="51635">
              <a:solidFill>
                <a:srgbClr val="92192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468945" y="3141162"/>
              <a:ext cx="153670" cy="153035"/>
            </a:xfrm>
            <a:custGeom>
              <a:avLst/>
              <a:gdLst/>
              <a:ahLst/>
              <a:cxnLst/>
              <a:rect l="l" t="t" r="r" b="b"/>
              <a:pathLst>
                <a:path w="153670" h="153035">
                  <a:moveTo>
                    <a:pt x="382" y="0"/>
                  </a:moveTo>
                  <a:lnTo>
                    <a:pt x="0" y="152906"/>
                  </a:lnTo>
                  <a:lnTo>
                    <a:pt x="153098" y="76836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921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208240" y="3216769"/>
              <a:ext cx="334645" cy="1270"/>
            </a:xfrm>
            <a:custGeom>
              <a:avLst/>
              <a:gdLst/>
              <a:ahLst/>
              <a:cxnLst/>
              <a:rect l="l" t="t" r="r" b="b"/>
              <a:pathLst>
                <a:path w="334644" h="1269">
                  <a:moveTo>
                    <a:pt x="-25400" y="417"/>
                  </a:moveTo>
                  <a:lnTo>
                    <a:pt x="359615" y="417"/>
                  </a:lnTo>
                </a:path>
              </a:pathLst>
            </a:custGeom>
            <a:ln w="516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546497" y="3141162"/>
              <a:ext cx="153670" cy="153035"/>
            </a:xfrm>
            <a:custGeom>
              <a:avLst/>
              <a:gdLst/>
              <a:ahLst/>
              <a:cxnLst/>
              <a:rect l="l" t="t" r="r" b="b"/>
              <a:pathLst>
                <a:path w="153669" h="153035">
                  <a:moveTo>
                    <a:pt x="382" y="0"/>
                  </a:moveTo>
                  <a:lnTo>
                    <a:pt x="0" y="152906"/>
                  </a:lnTo>
                  <a:lnTo>
                    <a:pt x="153098" y="76836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91468" y="2051787"/>
              <a:ext cx="1649095" cy="2284730"/>
            </a:xfrm>
            <a:custGeom>
              <a:avLst/>
              <a:gdLst/>
              <a:ahLst/>
              <a:cxnLst/>
              <a:rect l="l" t="t" r="r" b="b"/>
              <a:pathLst>
                <a:path w="1649095" h="2284729">
                  <a:moveTo>
                    <a:pt x="1531586" y="0"/>
                  </a:moveTo>
                  <a:lnTo>
                    <a:pt x="117248" y="0"/>
                  </a:lnTo>
                  <a:lnTo>
                    <a:pt x="71610" y="9214"/>
                  </a:lnTo>
                  <a:lnTo>
                    <a:pt x="34341" y="34341"/>
                  </a:lnTo>
                  <a:lnTo>
                    <a:pt x="9213" y="71610"/>
                  </a:lnTo>
                  <a:lnTo>
                    <a:pt x="0" y="117248"/>
                  </a:lnTo>
                  <a:lnTo>
                    <a:pt x="0" y="2167049"/>
                  </a:lnTo>
                  <a:lnTo>
                    <a:pt x="9213" y="2212687"/>
                  </a:lnTo>
                  <a:lnTo>
                    <a:pt x="34341" y="2249956"/>
                  </a:lnTo>
                  <a:lnTo>
                    <a:pt x="71610" y="2275084"/>
                  </a:lnTo>
                  <a:lnTo>
                    <a:pt x="117248" y="2284298"/>
                  </a:lnTo>
                  <a:lnTo>
                    <a:pt x="1531586" y="2284298"/>
                  </a:lnTo>
                  <a:lnTo>
                    <a:pt x="1577225" y="2275084"/>
                  </a:lnTo>
                  <a:lnTo>
                    <a:pt x="1614494" y="2249956"/>
                  </a:lnTo>
                  <a:lnTo>
                    <a:pt x="1639621" y="2212687"/>
                  </a:lnTo>
                  <a:lnTo>
                    <a:pt x="1648835" y="2167049"/>
                  </a:lnTo>
                  <a:lnTo>
                    <a:pt x="1648835" y="117248"/>
                  </a:lnTo>
                  <a:lnTo>
                    <a:pt x="1639621" y="71610"/>
                  </a:lnTo>
                  <a:lnTo>
                    <a:pt x="1614494" y="34341"/>
                  </a:lnTo>
                  <a:lnTo>
                    <a:pt x="1577225" y="9214"/>
                  </a:lnTo>
                  <a:lnTo>
                    <a:pt x="15315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91468" y="2051787"/>
              <a:ext cx="1649095" cy="2284730"/>
            </a:xfrm>
            <a:custGeom>
              <a:avLst/>
              <a:gdLst/>
              <a:ahLst/>
              <a:cxnLst/>
              <a:rect l="l" t="t" r="r" b="b"/>
              <a:pathLst>
                <a:path w="1649095" h="2284729">
                  <a:moveTo>
                    <a:pt x="117248" y="0"/>
                  </a:moveTo>
                  <a:lnTo>
                    <a:pt x="1531586" y="0"/>
                  </a:lnTo>
                  <a:lnTo>
                    <a:pt x="1577225" y="9213"/>
                  </a:lnTo>
                  <a:lnTo>
                    <a:pt x="1614494" y="34341"/>
                  </a:lnTo>
                  <a:lnTo>
                    <a:pt x="1639621" y="71610"/>
                  </a:lnTo>
                  <a:lnTo>
                    <a:pt x="1648835" y="117248"/>
                  </a:lnTo>
                  <a:lnTo>
                    <a:pt x="1648835" y="2167049"/>
                  </a:lnTo>
                  <a:lnTo>
                    <a:pt x="1639621" y="2212687"/>
                  </a:lnTo>
                  <a:lnTo>
                    <a:pt x="1614494" y="2249956"/>
                  </a:lnTo>
                  <a:lnTo>
                    <a:pt x="1577225" y="2275084"/>
                  </a:lnTo>
                  <a:lnTo>
                    <a:pt x="1531586" y="2284298"/>
                  </a:lnTo>
                  <a:lnTo>
                    <a:pt x="117248" y="2284298"/>
                  </a:lnTo>
                  <a:lnTo>
                    <a:pt x="71610" y="2275084"/>
                  </a:lnTo>
                  <a:lnTo>
                    <a:pt x="34341" y="2249956"/>
                  </a:lnTo>
                  <a:lnTo>
                    <a:pt x="9213" y="2212687"/>
                  </a:lnTo>
                  <a:lnTo>
                    <a:pt x="0" y="2167049"/>
                  </a:lnTo>
                  <a:lnTo>
                    <a:pt x="0" y="117248"/>
                  </a:lnTo>
                  <a:lnTo>
                    <a:pt x="9213" y="71610"/>
                  </a:lnTo>
                  <a:lnTo>
                    <a:pt x="34341" y="34341"/>
                  </a:lnTo>
                  <a:lnTo>
                    <a:pt x="71610" y="9213"/>
                  </a:lnTo>
                  <a:lnTo>
                    <a:pt x="117248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572355" y="731825"/>
            <a:ext cx="3126740" cy="596900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2700" marR="5080" indent="635000">
              <a:lnSpc>
                <a:spcPts val="2080"/>
              </a:lnSpc>
              <a:spcBef>
                <a:spcPts val="450"/>
              </a:spcBef>
            </a:pPr>
            <a:r>
              <a:rPr sz="2000" b="1" spc="-15" dirty="0">
                <a:latin typeface="Arial"/>
                <a:cs typeface="Arial"/>
              </a:rPr>
              <a:t>PREPARE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FOR </a:t>
            </a:r>
            <a:r>
              <a:rPr sz="2000" b="1" spc="10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EVACUATION </a:t>
            </a: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OVERVIEW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50759" y="2549055"/>
            <a:ext cx="1312545" cy="88328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43180" marR="30480">
              <a:lnSpc>
                <a:spcPct val="101899"/>
              </a:lnSpc>
              <a:spcBef>
                <a:spcPts val="55"/>
              </a:spcBef>
            </a:pPr>
            <a:r>
              <a:rPr sz="1800" spc="-5" dirty="0">
                <a:latin typeface="Calibri"/>
                <a:cs typeface="Calibri"/>
              </a:rPr>
              <a:t>Complete</a:t>
            </a:r>
            <a:r>
              <a:rPr sz="1800" spc="-9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DD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Forms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1380</a:t>
            </a:r>
            <a:endParaRPr sz="180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  <a:spcBef>
                <a:spcPts val="235"/>
              </a:spcBef>
            </a:pPr>
            <a:r>
              <a:rPr sz="1600" spc="-370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2700" spc="-555" baseline="6172" dirty="0">
                <a:latin typeface="Calibri"/>
                <a:cs typeface="Calibri"/>
              </a:rPr>
              <a:t>&amp;</a:t>
            </a:r>
            <a:r>
              <a:rPr sz="1600" spc="-37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2700" spc="-555" baseline="6172" dirty="0">
                <a:latin typeface="Calibri"/>
                <a:cs typeface="Calibri"/>
              </a:rPr>
              <a:t>a</a:t>
            </a:r>
            <a:r>
              <a:rPr sz="1600" spc="-370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2700" spc="-555" baseline="6172" dirty="0">
                <a:latin typeface="Calibri"/>
                <a:cs typeface="Calibri"/>
              </a:rPr>
              <a:t>tt</a:t>
            </a:r>
            <a:r>
              <a:rPr sz="1600" spc="-370" dirty="0">
                <a:solidFill>
                  <a:srgbClr val="FFFFFF"/>
                </a:solidFill>
                <a:latin typeface="Arial MT"/>
                <a:cs typeface="Arial MT"/>
              </a:rPr>
              <a:t>p</a:t>
            </a:r>
            <a:r>
              <a:rPr sz="2700" spc="-555" baseline="6172" dirty="0">
                <a:latin typeface="Calibri"/>
                <a:cs typeface="Calibri"/>
              </a:rPr>
              <a:t>a</a:t>
            </a:r>
            <a:r>
              <a:rPr sz="1600" spc="-370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2700" spc="-555" baseline="6172" dirty="0">
                <a:latin typeface="Calibri"/>
                <a:cs typeface="Calibri"/>
              </a:rPr>
              <a:t>c</a:t>
            </a:r>
            <a:r>
              <a:rPr sz="1600" spc="-37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2700" spc="-555" baseline="6172" dirty="0">
                <a:latin typeface="Calibri"/>
                <a:cs typeface="Calibri"/>
              </a:rPr>
              <a:t>h</a:t>
            </a:r>
            <a:r>
              <a:rPr sz="1600" spc="-370" dirty="0">
                <a:solidFill>
                  <a:srgbClr val="FFFFFF"/>
                </a:solidFill>
                <a:latin typeface="Arial MT"/>
                <a:cs typeface="Arial MT"/>
              </a:rPr>
              <a:t>te</a:t>
            </a:r>
            <a:r>
              <a:rPr sz="2700" spc="-555" baseline="6172" dirty="0">
                <a:latin typeface="Calibri"/>
                <a:cs typeface="Calibri"/>
              </a:rPr>
              <a:t>to</a:t>
            </a:r>
            <a:r>
              <a:rPr sz="1600" b="1" spc="-370" dirty="0">
                <a:solidFill>
                  <a:srgbClr val="FFFFFF"/>
                </a:solidFill>
                <a:latin typeface="Arial"/>
                <a:cs typeface="Arial"/>
              </a:rPr>
              <a:t>DD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978772" y="5165509"/>
            <a:ext cx="2795905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30"/>
              </a:lnSpc>
              <a:spcBef>
                <a:spcPts val="100"/>
              </a:spcBef>
            </a:pPr>
            <a:r>
              <a:rPr sz="1800" b="1" spc="-20" dirty="0">
                <a:latin typeface="Arial"/>
                <a:cs typeface="Arial"/>
              </a:rPr>
              <a:t>ESTABLISH </a:t>
            </a:r>
            <a:r>
              <a:rPr sz="1800" b="1" dirty="0">
                <a:latin typeface="Arial"/>
                <a:cs typeface="Arial"/>
              </a:rPr>
              <a:t>&amp;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MAINTAIN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130"/>
              </a:lnSpc>
            </a:pPr>
            <a:r>
              <a:rPr sz="1800" spc="-5" dirty="0">
                <a:latin typeface="Arial MT"/>
                <a:cs typeface="Arial MT"/>
              </a:rPr>
              <a:t>security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at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evacuation </a:t>
            </a:r>
            <a:r>
              <a:rPr sz="1800" dirty="0">
                <a:latin typeface="Arial MT"/>
                <a:cs typeface="Arial MT"/>
              </a:rPr>
              <a:t>point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05778" y="4758249"/>
            <a:ext cx="3670935" cy="1390015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1800" b="1" spc="-5" dirty="0">
                <a:latin typeface="Arial"/>
                <a:cs typeface="Arial"/>
              </a:rPr>
              <a:t>CHALLENGES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TO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30" dirty="0">
                <a:latin typeface="Arial"/>
                <a:cs typeface="Arial"/>
              </a:rPr>
              <a:t>EVACUATIONS</a:t>
            </a:r>
            <a:endParaRPr sz="1800">
              <a:latin typeface="Arial"/>
              <a:cs typeface="Arial"/>
            </a:endParaRPr>
          </a:p>
          <a:p>
            <a:pPr marL="239395" marR="689610">
              <a:lnSpc>
                <a:spcPct val="135400"/>
              </a:lnSpc>
              <a:spcBef>
                <a:spcPts val="10"/>
              </a:spcBef>
            </a:pPr>
            <a:r>
              <a:rPr sz="1600" dirty="0">
                <a:latin typeface="Arial MT"/>
                <a:cs typeface="Arial MT"/>
              </a:rPr>
              <a:t>Unsecure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tactical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environment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Loud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noise</a:t>
            </a:r>
            <a:r>
              <a:rPr sz="1600" spc="-5" dirty="0">
                <a:latin typeface="Arial MT"/>
                <a:cs typeface="Arial MT"/>
              </a:rPr>
              <a:t> conditions</a:t>
            </a:r>
            <a:endParaRPr sz="1600">
              <a:latin typeface="Arial MT"/>
              <a:cs typeface="Arial MT"/>
            </a:endParaRPr>
          </a:p>
          <a:p>
            <a:pPr marL="239395">
              <a:lnSpc>
                <a:spcPct val="100000"/>
              </a:lnSpc>
              <a:spcBef>
                <a:spcPts val="680"/>
              </a:spcBef>
            </a:pPr>
            <a:r>
              <a:rPr sz="1600" dirty="0">
                <a:latin typeface="Arial MT"/>
                <a:cs typeface="Arial MT"/>
              </a:rPr>
              <a:t>Physically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difficult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casualty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transfers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76159" y="3386533"/>
            <a:ext cx="11550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Forms</a:t>
            </a:r>
            <a:r>
              <a:rPr sz="16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1380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76159" y="3387255"/>
            <a:ext cx="1200785" cy="72580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5080" indent="5080">
              <a:lnSpc>
                <a:spcPct val="87500"/>
              </a:lnSpc>
              <a:spcBef>
                <a:spcPts val="370"/>
              </a:spcBef>
            </a:pPr>
            <a:r>
              <a:rPr sz="1800" spc="-5" dirty="0">
                <a:latin typeface="Calibri"/>
                <a:cs typeface="Calibri"/>
              </a:rPr>
              <a:t>casualties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sz="16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attach</a:t>
            </a:r>
            <a:r>
              <a:rPr sz="16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to </a:t>
            </a:r>
            <a:r>
              <a:rPr sz="1600" spc="-4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casualties</a:t>
            </a:r>
            <a:endParaRPr sz="1600">
              <a:latin typeface="Arial MT"/>
              <a:cs typeface="Arial MT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241072" y="2032736"/>
            <a:ext cx="4033520" cy="2322830"/>
            <a:chOff x="1241072" y="2032736"/>
            <a:chExt cx="4033520" cy="2322830"/>
          </a:xfrm>
        </p:grpSpPr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1072" y="2190209"/>
              <a:ext cx="613845" cy="80909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709664" y="2051786"/>
              <a:ext cx="2545715" cy="2284730"/>
            </a:xfrm>
            <a:custGeom>
              <a:avLst/>
              <a:gdLst/>
              <a:ahLst/>
              <a:cxnLst/>
              <a:rect l="l" t="t" r="r" b="b"/>
              <a:pathLst>
                <a:path w="2545715" h="2284729">
                  <a:moveTo>
                    <a:pt x="2443943" y="0"/>
                  </a:moveTo>
                  <a:lnTo>
                    <a:pt x="101765" y="0"/>
                  </a:lnTo>
                  <a:lnTo>
                    <a:pt x="62153" y="7997"/>
                  </a:lnTo>
                  <a:lnTo>
                    <a:pt x="29806" y="29806"/>
                  </a:lnTo>
                  <a:lnTo>
                    <a:pt x="7997" y="62154"/>
                  </a:lnTo>
                  <a:lnTo>
                    <a:pt x="0" y="101766"/>
                  </a:lnTo>
                  <a:lnTo>
                    <a:pt x="0" y="2182533"/>
                  </a:lnTo>
                  <a:lnTo>
                    <a:pt x="7997" y="2222144"/>
                  </a:lnTo>
                  <a:lnTo>
                    <a:pt x="29806" y="2254492"/>
                  </a:lnTo>
                  <a:lnTo>
                    <a:pt x="62153" y="2276301"/>
                  </a:lnTo>
                  <a:lnTo>
                    <a:pt x="101765" y="2284298"/>
                  </a:lnTo>
                  <a:lnTo>
                    <a:pt x="2443943" y="2284298"/>
                  </a:lnTo>
                  <a:lnTo>
                    <a:pt x="2483555" y="2276301"/>
                  </a:lnTo>
                  <a:lnTo>
                    <a:pt x="2515903" y="2254492"/>
                  </a:lnTo>
                  <a:lnTo>
                    <a:pt x="2537712" y="2222144"/>
                  </a:lnTo>
                  <a:lnTo>
                    <a:pt x="2545709" y="2182533"/>
                  </a:lnTo>
                  <a:lnTo>
                    <a:pt x="2545709" y="101766"/>
                  </a:lnTo>
                  <a:lnTo>
                    <a:pt x="2537712" y="62154"/>
                  </a:lnTo>
                  <a:lnTo>
                    <a:pt x="2515903" y="29806"/>
                  </a:lnTo>
                  <a:lnTo>
                    <a:pt x="2483555" y="7997"/>
                  </a:lnTo>
                  <a:lnTo>
                    <a:pt x="2443943" y="0"/>
                  </a:lnTo>
                  <a:close/>
                </a:path>
              </a:pathLst>
            </a:custGeom>
            <a:solidFill>
              <a:srgbClr val="9521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709664" y="2051786"/>
              <a:ext cx="2545715" cy="2284730"/>
            </a:xfrm>
            <a:custGeom>
              <a:avLst/>
              <a:gdLst/>
              <a:ahLst/>
              <a:cxnLst/>
              <a:rect l="l" t="t" r="r" b="b"/>
              <a:pathLst>
                <a:path w="2545715" h="2284729">
                  <a:moveTo>
                    <a:pt x="101765" y="0"/>
                  </a:moveTo>
                  <a:lnTo>
                    <a:pt x="2443944" y="0"/>
                  </a:lnTo>
                  <a:lnTo>
                    <a:pt x="2483556" y="7997"/>
                  </a:lnTo>
                  <a:lnTo>
                    <a:pt x="2515903" y="29806"/>
                  </a:lnTo>
                  <a:lnTo>
                    <a:pt x="2537712" y="62153"/>
                  </a:lnTo>
                  <a:lnTo>
                    <a:pt x="2545709" y="101765"/>
                  </a:lnTo>
                  <a:lnTo>
                    <a:pt x="2545709" y="2182533"/>
                  </a:lnTo>
                  <a:lnTo>
                    <a:pt x="2537712" y="2222144"/>
                  </a:lnTo>
                  <a:lnTo>
                    <a:pt x="2515903" y="2254491"/>
                  </a:lnTo>
                  <a:lnTo>
                    <a:pt x="2483556" y="2276300"/>
                  </a:lnTo>
                  <a:lnTo>
                    <a:pt x="2443944" y="2284298"/>
                  </a:lnTo>
                  <a:lnTo>
                    <a:pt x="101765" y="2284298"/>
                  </a:lnTo>
                  <a:lnTo>
                    <a:pt x="62153" y="2276300"/>
                  </a:lnTo>
                  <a:lnTo>
                    <a:pt x="29806" y="2254491"/>
                  </a:lnTo>
                  <a:lnTo>
                    <a:pt x="7997" y="2222144"/>
                  </a:lnTo>
                  <a:lnTo>
                    <a:pt x="0" y="2182533"/>
                  </a:lnTo>
                  <a:lnTo>
                    <a:pt x="0" y="101765"/>
                  </a:lnTo>
                  <a:lnTo>
                    <a:pt x="7997" y="62153"/>
                  </a:lnTo>
                  <a:lnTo>
                    <a:pt x="29806" y="29806"/>
                  </a:lnTo>
                  <a:lnTo>
                    <a:pt x="62153" y="7997"/>
                  </a:lnTo>
                  <a:lnTo>
                    <a:pt x="101765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2997818" y="2217250"/>
            <a:ext cx="1997075" cy="182372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Package</a:t>
            </a:r>
            <a:r>
              <a:rPr sz="16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Casualties:</a:t>
            </a:r>
            <a:endParaRPr sz="1600">
              <a:latin typeface="Arial"/>
              <a:cs typeface="Arial"/>
            </a:endParaRPr>
          </a:p>
          <a:p>
            <a:pPr marL="153670" marR="173990" indent="-141605">
              <a:lnSpc>
                <a:spcPts val="1770"/>
              </a:lnSpc>
              <a:spcBef>
                <a:spcPts val="395"/>
              </a:spcBef>
              <a:buFont typeface="Trebuchet MS"/>
              <a:buChar char="▪"/>
              <a:tabLst>
                <a:tab pos="154305" algn="l"/>
              </a:tabLst>
            </a:pPr>
            <a:r>
              <a:rPr sz="2400" baseline="1736" dirty="0">
                <a:solidFill>
                  <a:srgbClr val="FFFFFF"/>
                </a:solidFill>
                <a:latin typeface="Arial MT"/>
                <a:cs typeface="Arial MT"/>
              </a:rPr>
              <a:t>Secure loose </a:t>
            </a:r>
            <a:r>
              <a:rPr sz="2400" spc="7" baseline="1736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bandages</a:t>
            </a:r>
            <a:r>
              <a:rPr sz="16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sz="16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ties</a:t>
            </a:r>
            <a:endParaRPr sz="1600">
              <a:latin typeface="Arial MT"/>
              <a:cs typeface="Arial MT"/>
            </a:endParaRPr>
          </a:p>
          <a:p>
            <a:pPr marL="153670" marR="5080" indent="-141605">
              <a:lnSpc>
                <a:spcPts val="1770"/>
              </a:lnSpc>
              <a:spcBef>
                <a:spcPts val="359"/>
              </a:spcBef>
              <a:buFont typeface="Trebuchet MS"/>
              <a:buChar char="▪"/>
              <a:tabLst>
                <a:tab pos="154305" algn="l"/>
              </a:tabLst>
            </a:pPr>
            <a:r>
              <a:rPr sz="2400" baseline="1736" dirty="0">
                <a:solidFill>
                  <a:srgbClr val="FFFFFF"/>
                </a:solidFill>
                <a:latin typeface="Arial MT"/>
                <a:cs typeface="Arial MT"/>
              </a:rPr>
              <a:t>Secure </a:t>
            </a:r>
            <a:r>
              <a:rPr sz="2400" spc="-7" baseline="1736" dirty="0">
                <a:solidFill>
                  <a:srgbClr val="FFFFFF"/>
                </a:solidFill>
                <a:latin typeface="Arial MT"/>
                <a:cs typeface="Arial MT"/>
              </a:rPr>
              <a:t>hypothermia </a:t>
            </a:r>
            <a:r>
              <a:rPr sz="2400" spc="-644" baseline="1736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prevention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materials</a:t>
            </a:r>
            <a:endParaRPr sz="1600">
              <a:latin typeface="Arial MT"/>
              <a:cs typeface="Arial MT"/>
            </a:endParaRPr>
          </a:p>
          <a:p>
            <a:pPr marL="153670" indent="-141605">
              <a:lnSpc>
                <a:spcPct val="100000"/>
              </a:lnSpc>
              <a:spcBef>
                <a:spcPts val="175"/>
              </a:spcBef>
              <a:buFont typeface="Trebuchet MS"/>
              <a:buChar char="▪"/>
              <a:tabLst>
                <a:tab pos="154305" algn="l"/>
              </a:tabLst>
            </a:pPr>
            <a:r>
              <a:rPr sz="2400" baseline="1736" dirty="0">
                <a:solidFill>
                  <a:srgbClr val="FFFFFF"/>
                </a:solidFill>
                <a:latin typeface="Arial MT"/>
                <a:cs typeface="Arial MT"/>
              </a:rPr>
              <a:t>Consider</a:t>
            </a:r>
            <a:r>
              <a:rPr sz="2400" spc="-82" baseline="1736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baseline="1736" dirty="0">
                <a:solidFill>
                  <a:srgbClr val="FFFFFF"/>
                </a:solidFill>
                <a:latin typeface="Arial MT"/>
                <a:cs typeface="Arial MT"/>
              </a:rPr>
              <a:t>padding</a:t>
            </a:r>
            <a:endParaRPr sz="2400" baseline="1736">
              <a:latin typeface="Arial MT"/>
              <a:cs typeface="Arial MT"/>
            </a:endParaRPr>
          </a:p>
          <a:p>
            <a:pPr marL="153670" indent="-141605">
              <a:lnSpc>
                <a:spcPct val="100000"/>
              </a:lnSpc>
              <a:spcBef>
                <a:spcPts val="180"/>
              </a:spcBef>
              <a:buFont typeface="Trebuchet MS"/>
              <a:buChar char="▪"/>
              <a:tabLst>
                <a:tab pos="154305" algn="l"/>
              </a:tabLst>
            </a:pPr>
            <a:r>
              <a:rPr sz="2400" baseline="1736" dirty="0">
                <a:solidFill>
                  <a:srgbClr val="FFFFFF"/>
                </a:solidFill>
                <a:latin typeface="Arial MT"/>
                <a:cs typeface="Arial MT"/>
              </a:rPr>
              <a:t>Secure</a:t>
            </a:r>
            <a:r>
              <a:rPr sz="2400" spc="-30" baseline="1736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7" baseline="1736" dirty="0">
                <a:solidFill>
                  <a:srgbClr val="FFFFFF"/>
                </a:solidFill>
                <a:latin typeface="Arial MT"/>
                <a:cs typeface="Arial MT"/>
              </a:rPr>
              <a:t>litter</a:t>
            </a:r>
            <a:r>
              <a:rPr sz="2400" spc="-30" baseline="1736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7" baseline="1736" dirty="0">
                <a:solidFill>
                  <a:srgbClr val="FFFFFF"/>
                </a:solidFill>
                <a:latin typeface="Arial MT"/>
                <a:cs typeface="Arial MT"/>
              </a:rPr>
              <a:t>straps</a:t>
            </a:r>
            <a:endParaRPr sz="2400" baseline="1736">
              <a:latin typeface="Arial MT"/>
              <a:cs typeface="Arial MT"/>
            </a:endParaRPr>
          </a:p>
        </p:txBody>
      </p:sp>
      <p:pic>
        <p:nvPicPr>
          <p:cNvPr id="23" name="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72942" y="2516711"/>
            <a:ext cx="1423403" cy="1255944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5619315" y="2032736"/>
            <a:ext cx="2482215" cy="2322830"/>
            <a:chOff x="5619315" y="2032736"/>
            <a:chExt cx="2482215" cy="2322830"/>
          </a:xfrm>
        </p:grpSpPr>
        <p:sp>
          <p:nvSpPr>
            <p:cNvPr id="25" name="object 25"/>
            <p:cNvSpPr/>
            <p:nvPr/>
          </p:nvSpPr>
          <p:spPr>
            <a:xfrm>
              <a:off x="5638365" y="2051786"/>
              <a:ext cx="2444115" cy="2284730"/>
            </a:xfrm>
            <a:custGeom>
              <a:avLst/>
              <a:gdLst/>
              <a:ahLst/>
              <a:cxnLst/>
              <a:rect l="l" t="t" r="r" b="b"/>
              <a:pathLst>
                <a:path w="2444115" h="2284729">
                  <a:moveTo>
                    <a:pt x="2341836" y="0"/>
                  </a:moveTo>
                  <a:lnTo>
                    <a:pt x="101766" y="0"/>
                  </a:lnTo>
                  <a:lnTo>
                    <a:pt x="62154" y="7997"/>
                  </a:lnTo>
                  <a:lnTo>
                    <a:pt x="29806" y="29806"/>
                  </a:lnTo>
                  <a:lnTo>
                    <a:pt x="7997" y="62154"/>
                  </a:lnTo>
                  <a:lnTo>
                    <a:pt x="0" y="101766"/>
                  </a:lnTo>
                  <a:lnTo>
                    <a:pt x="0" y="2182533"/>
                  </a:lnTo>
                  <a:lnTo>
                    <a:pt x="7997" y="2222144"/>
                  </a:lnTo>
                  <a:lnTo>
                    <a:pt x="29806" y="2254492"/>
                  </a:lnTo>
                  <a:lnTo>
                    <a:pt x="62154" y="2276301"/>
                  </a:lnTo>
                  <a:lnTo>
                    <a:pt x="101766" y="2284298"/>
                  </a:lnTo>
                  <a:lnTo>
                    <a:pt x="2341836" y="2284298"/>
                  </a:lnTo>
                  <a:lnTo>
                    <a:pt x="2381448" y="2276301"/>
                  </a:lnTo>
                  <a:lnTo>
                    <a:pt x="2413795" y="2254492"/>
                  </a:lnTo>
                  <a:lnTo>
                    <a:pt x="2435604" y="2222144"/>
                  </a:lnTo>
                  <a:lnTo>
                    <a:pt x="2443601" y="2182533"/>
                  </a:lnTo>
                  <a:lnTo>
                    <a:pt x="2443601" y="101766"/>
                  </a:lnTo>
                  <a:lnTo>
                    <a:pt x="2435604" y="62154"/>
                  </a:lnTo>
                  <a:lnTo>
                    <a:pt x="2413795" y="29806"/>
                  </a:lnTo>
                  <a:lnTo>
                    <a:pt x="2381448" y="7997"/>
                  </a:lnTo>
                  <a:lnTo>
                    <a:pt x="23418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638365" y="2051786"/>
              <a:ext cx="2444115" cy="2284730"/>
            </a:xfrm>
            <a:custGeom>
              <a:avLst/>
              <a:gdLst/>
              <a:ahLst/>
              <a:cxnLst/>
              <a:rect l="l" t="t" r="r" b="b"/>
              <a:pathLst>
                <a:path w="2444115" h="2284729">
                  <a:moveTo>
                    <a:pt x="101765" y="0"/>
                  </a:moveTo>
                  <a:lnTo>
                    <a:pt x="2341836" y="0"/>
                  </a:lnTo>
                  <a:lnTo>
                    <a:pt x="2381448" y="7997"/>
                  </a:lnTo>
                  <a:lnTo>
                    <a:pt x="2413795" y="29806"/>
                  </a:lnTo>
                  <a:lnTo>
                    <a:pt x="2435604" y="62153"/>
                  </a:lnTo>
                  <a:lnTo>
                    <a:pt x="2443601" y="101765"/>
                  </a:lnTo>
                  <a:lnTo>
                    <a:pt x="2443601" y="2182533"/>
                  </a:lnTo>
                  <a:lnTo>
                    <a:pt x="2435604" y="2222144"/>
                  </a:lnTo>
                  <a:lnTo>
                    <a:pt x="2413795" y="2254491"/>
                  </a:lnTo>
                  <a:lnTo>
                    <a:pt x="2381448" y="2276300"/>
                  </a:lnTo>
                  <a:lnTo>
                    <a:pt x="2341836" y="2284298"/>
                  </a:lnTo>
                  <a:lnTo>
                    <a:pt x="101765" y="2284298"/>
                  </a:lnTo>
                  <a:lnTo>
                    <a:pt x="62153" y="2276300"/>
                  </a:lnTo>
                  <a:lnTo>
                    <a:pt x="29806" y="2254491"/>
                  </a:lnTo>
                  <a:lnTo>
                    <a:pt x="7997" y="2222144"/>
                  </a:lnTo>
                  <a:lnTo>
                    <a:pt x="0" y="2182533"/>
                  </a:lnTo>
                  <a:lnTo>
                    <a:pt x="0" y="101765"/>
                  </a:lnTo>
                  <a:lnTo>
                    <a:pt x="7997" y="62153"/>
                  </a:lnTo>
                  <a:lnTo>
                    <a:pt x="29806" y="29806"/>
                  </a:lnTo>
                  <a:lnTo>
                    <a:pt x="62153" y="7997"/>
                  </a:lnTo>
                  <a:lnTo>
                    <a:pt x="101765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5926521" y="2569701"/>
            <a:ext cx="1917700" cy="1221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875"/>
              </a:lnSpc>
              <a:spcBef>
                <a:spcPts val="100"/>
              </a:spcBef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Stage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Casualties:</a:t>
            </a:r>
            <a:endParaRPr sz="1600">
              <a:latin typeface="Arial"/>
              <a:cs typeface="Arial"/>
            </a:endParaRPr>
          </a:p>
          <a:p>
            <a:pPr marL="153670" marR="72390" indent="-141605">
              <a:lnSpc>
                <a:spcPts val="1770"/>
              </a:lnSpc>
              <a:spcBef>
                <a:spcPts val="135"/>
              </a:spcBef>
              <a:buFont typeface="Trebuchet MS"/>
              <a:buChar char="▪"/>
              <a:tabLst>
                <a:tab pos="154305" algn="l"/>
              </a:tabLst>
            </a:pPr>
            <a:r>
              <a:rPr sz="2400" baseline="1736" dirty="0">
                <a:solidFill>
                  <a:srgbClr val="FFFFFF"/>
                </a:solidFill>
                <a:latin typeface="Arial MT"/>
                <a:cs typeface="Arial MT"/>
              </a:rPr>
              <a:t>Move</a:t>
            </a:r>
            <a:r>
              <a:rPr sz="2400" spc="-37" baseline="1736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7" baseline="1736" dirty="0">
                <a:solidFill>
                  <a:srgbClr val="FFFFFF"/>
                </a:solidFill>
                <a:latin typeface="Arial MT"/>
                <a:cs typeface="Arial MT"/>
              </a:rPr>
              <a:t>casualties</a:t>
            </a:r>
            <a:r>
              <a:rPr sz="2400" spc="-44" baseline="1736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7" baseline="1736" dirty="0">
                <a:solidFill>
                  <a:srgbClr val="FFFFFF"/>
                </a:solidFill>
                <a:latin typeface="Arial MT"/>
                <a:cs typeface="Arial MT"/>
              </a:rPr>
              <a:t>to </a:t>
            </a:r>
            <a:r>
              <a:rPr sz="2400" spc="-644" baseline="1736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evacuation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site</a:t>
            </a:r>
            <a:endParaRPr sz="1600">
              <a:latin typeface="Arial MT"/>
              <a:cs typeface="Arial MT"/>
            </a:endParaRPr>
          </a:p>
          <a:p>
            <a:pPr marL="153670" marR="5080" indent="-141605">
              <a:lnSpc>
                <a:spcPts val="1770"/>
              </a:lnSpc>
              <a:spcBef>
                <a:spcPts val="360"/>
              </a:spcBef>
              <a:buFont typeface="Trebuchet MS"/>
              <a:buChar char="▪"/>
              <a:tabLst>
                <a:tab pos="154305" algn="l"/>
              </a:tabLst>
            </a:pPr>
            <a:r>
              <a:rPr sz="2400" baseline="1736" dirty="0">
                <a:solidFill>
                  <a:srgbClr val="FFFFFF"/>
                </a:solidFill>
                <a:latin typeface="Arial MT"/>
                <a:cs typeface="Arial MT"/>
              </a:rPr>
              <a:t>Provide</a:t>
            </a:r>
            <a:r>
              <a:rPr sz="2400" spc="-82" baseline="1736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7" baseline="1736" dirty="0">
                <a:solidFill>
                  <a:srgbClr val="FFFFFF"/>
                </a:solidFill>
                <a:latin typeface="Arial MT"/>
                <a:cs typeface="Arial MT"/>
              </a:rPr>
              <a:t>ambulatory </a:t>
            </a:r>
            <a:r>
              <a:rPr sz="2400" spc="-644" baseline="1736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casualty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guidance</a:t>
            </a:r>
            <a:endParaRPr sz="1600">
              <a:latin typeface="Arial MT"/>
              <a:cs typeface="Arial MT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7951813" y="2032736"/>
            <a:ext cx="2367280" cy="2322830"/>
            <a:chOff x="7951813" y="2032736"/>
            <a:chExt cx="2367280" cy="2322830"/>
          </a:xfrm>
        </p:grpSpPr>
        <p:sp>
          <p:nvSpPr>
            <p:cNvPr id="29" name="object 29"/>
            <p:cNvSpPr/>
            <p:nvPr/>
          </p:nvSpPr>
          <p:spPr>
            <a:xfrm>
              <a:off x="7977213" y="3216769"/>
              <a:ext cx="334645" cy="1270"/>
            </a:xfrm>
            <a:custGeom>
              <a:avLst/>
              <a:gdLst/>
              <a:ahLst/>
              <a:cxnLst/>
              <a:rect l="l" t="t" r="r" b="b"/>
              <a:pathLst>
                <a:path w="334645" h="1269">
                  <a:moveTo>
                    <a:pt x="-25400" y="417"/>
                  </a:moveTo>
                  <a:lnTo>
                    <a:pt x="359615" y="417"/>
                  </a:lnTo>
                </a:path>
              </a:pathLst>
            </a:custGeom>
            <a:ln w="516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315469" y="3141162"/>
              <a:ext cx="153670" cy="153035"/>
            </a:xfrm>
            <a:custGeom>
              <a:avLst/>
              <a:gdLst/>
              <a:ahLst/>
              <a:cxnLst/>
              <a:rect l="l" t="t" r="r" b="b"/>
              <a:pathLst>
                <a:path w="153670" h="153035">
                  <a:moveTo>
                    <a:pt x="383" y="0"/>
                  </a:moveTo>
                  <a:lnTo>
                    <a:pt x="0" y="152906"/>
                  </a:lnTo>
                  <a:lnTo>
                    <a:pt x="153099" y="7683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505623" y="2051786"/>
              <a:ext cx="1794510" cy="2284730"/>
            </a:xfrm>
            <a:custGeom>
              <a:avLst/>
              <a:gdLst/>
              <a:ahLst/>
              <a:cxnLst/>
              <a:rect l="l" t="t" r="r" b="b"/>
              <a:pathLst>
                <a:path w="1794509" h="2284729">
                  <a:moveTo>
                    <a:pt x="1714089" y="0"/>
                  </a:moveTo>
                  <a:lnTo>
                    <a:pt x="79922" y="0"/>
                  </a:lnTo>
                  <a:lnTo>
                    <a:pt x="48812" y="6280"/>
                  </a:lnTo>
                  <a:lnTo>
                    <a:pt x="23408" y="23409"/>
                  </a:lnTo>
                  <a:lnTo>
                    <a:pt x="6280" y="48813"/>
                  </a:lnTo>
                  <a:lnTo>
                    <a:pt x="0" y="79923"/>
                  </a:lnTo>
                  <a:lnTo>
                    <a:pt x="0" y="2204374"/>
                  </a:lnTo>
                  <a:lnTo>
                    <a:pt x="6280" y="2235484"/>
                  </a:lnTo>
                  <a:lnTo>
                    <a:pt x="23408" y="2260889"/>
                  </a:lnTo>
                  <a:lnTo>
                    <a:pt x="48812" y="2278017"/>
                  </a:lnTo>
                  <a:lnTo>
                    <a:pt x="79922" y="2284298"/>
                  </a:lnTo>
                  <a:lnTo>
                    <a:pt x="1714089" y="2284298"/>
                  </a:lnTo>
                  <a:lnTo>
                    <a:pt x="1745199" y="2278017"/>
                  </a:lnTo>
                  <a:lnTo>
                    <a:pt x="1770603" y="2260889"/>
                  </a:lnTo>
                  <a:lnTo>
                    <a:pt x="1787731" y="2235484"/>
                  </a:lnTo>
                  <a:lnTo>
                    <a:pt x="1794012" y="2204374"/>
                  </a:lnTo>
                  <a:lnTo>
                    <a:pt x="1794012" y="79923"/>
                  </a:lnTo>
                  <a:lnTo>
                    <a:pt x="1787731" y="48813"/>
                  </a:lnTo>
                  <a:lnTo>
                    <a:pt x="1770603" y="23409"/>
                  </a:lnTo>
                  <a:lnTo>
                    <a:pt x="1745199" y="6280"/>
                  </a:lnTo>
                  <a:lnTo>
                    <a:pt x="1714089" y="0"/>
                  </a:lnTo>
                  <a:close/>
                </a:path>
              </a:pathLst>
            </a:custGeom>
            <a:solidFill>
              <a:srgbClr val="9521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505623" y="2051786"/>
              <a:ext cx="1794510" cy="2284730"/>
            </a:xfrm>
            <a:custGeom>
              <a:avLst/>
              <a:gdLst/>
              <a:ahLst/>
              <a:cxnLst/>
              <a:rect l="l" t="t" r="r" b="b"/>
              <a:pathLst>
                <a:path w="1794509" h="2284729">
                  <a:moveTo>
                    <a:pt x="79923" y="0"/>
                  </a:moveTo>
                  <a:lnTo>
                    <a:pt x="1714089" y="0"/>
                  </a:lnTo>
                  <a:lnTo>
                    <a:pt x="1745199" y="6280"/>
                  </a:lnTo>
                  <a:lnTo>
                    <a:pt x="1770604" y="23408"/>
                  </a:lnTo>
                  <a:lnTo>
                    <a:pt x="1787732" y="48813"/>
                  </a:lnTo>
                  <a:lnTo>
                    <a:pt x="1794013" y="79923"/>
                  </a:lnTo>
                  <a:lnTo>
                    <a:pt x="1794013" y="2204374"/>
                  </a:lnTo>
                  <a:lnTo>
                    <a:pt x="1787732" y="2235484"/>
                  </a:lnTo>
                  <a:lnTo>
                    <a:pt x="1770604" y="2260888"/>
                  </a:lnTo>
                  <a:lnTo>
                    <a:pt x="1745199" y="2278017"/>
                  </a:lnTo>
                  <a:lnTo>
                    <a:pt x="1714089" y="2284298"/>
                  </a:lnTo>
                  <a:lnTo>
                    <a:pt x="79923" y="2284298"/>
                  </a:lnTo>
                  <a:lnTo>
                    <a:pt x="48813" y="2278017"/>
                  </a:lnTo>
                  <a:lnTo>
                    <a:pt x="23408" y="2260888"/>
                  </a:lnTo>
                  <a:lnTo>
                    <a:pt x="6280" y="2235484"/>
                  </a:lnTo>
                  <a:lnTo>
                    <a:pt x="0" y="2204374"/>
                  </a:lnTo>
                  <a:lnTo>
                    <a:pt x="0" y="79923"/>
                  </a:lnTo>
                  <a:lnTo>
                    <a:pt x="6280" y="48813"/>
                  </a:lnTo>
                  <a:lnTo>
                    <a:pt x="23408" y="23408"/>
                  </a:lnTo>
                  <a:lnTo>
                    <a:pt x="48813" y="6280"/>
                  </a:lnTo>
                  <a:lnTo>
                    <a:pt x="79923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8787379" y="2245851"/>
            <a:ext cx="1008380" cy="186943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260"/>
              </a:spcBef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Load </a:t>
            </a:r>
            <a:r>
              <a:rPr sz="16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cas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es 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and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transition </a:t>
            </a:r>
            <a:r>
              <a:rPr sz="1600" b="1" spc="-4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care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to 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receiving 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evacua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ion 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team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34" name="object 3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45790" y="4750446"/>
            <a:ext cx="2594480" cy="1471060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59544" y="5279426"/>
            <a:ext cx="445790" cy="388100"/>
          </a:xfrm>
          <a:prstGeom prst="rect">
            <a:avLst/>
          </a:prstGeom>
        </p:spPr>
      </p:pic>
      <p:sp>
        <p:nvSpPr>
          <p:cNvPr id="36" name="object 36"/>
          <p:cNvSpPr/>
          <p:nvPr/>
        </p:nvSpPr>
        <p:spPr>
          <a:xfrm>
            <a:off x="872847" y="5269201"/>
            <a:ext cx="0" cy="252095"/>
          </a:xfrm>
          <a:custGeom>
            <a:avLst/>
            <a:gdLst/>
            <a:ahLst/>
            <a:cxnLst/>
            <a:rect l="l" t="t" r="r" b="b"/>
            <a:pathLst>
              <a:path h="252095">
                <a:moveTo>
                  <a:pt x="0" y="25200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72847" y="5616702"/>
            <a:ext cx="0" cy="252095"/>
          </a:xfrm>
          <a:custGeom>
            <a:avLst/>
            <a:gdLst/>
            <a:ahLst/>
            <a:cxnLst/>
            <a:rect l="l" t="t" r="r" b="b"/>
            <a:pathLst>
              <a:path h="252095">
                <a:moveTo>
                  <a:pt x="0" y="25200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72847" y="5964204"/>
            <a:ext cx="0" cy="252095"/>
          </a:xfrm>
          <a:custGeom>
            <a:avLst/>
            <a:gdLst/>
            <a:ahLst/>
            <a:cxnLst/>
            <a:rect l="l" t="t" r="r" b="b"/>
            <a:pathLst>
              <a:path h="252095">
                <a:moveTo>
                  <a:pt x="0" y="25200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11746053" y="6573930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4</a:t>
            </a:fld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057400" y="582242"/>
            <a:ext cx="7926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600" b="1" spc="-40" dirty="0">
                <a:solidFill>
                  <a:srgbClr val="FFFFFF"/>
                </a:solidFill>
                <a:latin typeface="Arial"/>
                <a:cs typeface="Arial"/>
              </a:rPr>
              <a:t>CASUALTY COLLECTION POINT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dirty="0"/>
              <a:t>5</a:t>
            </a:fld>
            <a:endParaRPr dirty="0"/>
          </a:p>
        </p:txBody>
      </p:sp>
      <p:pic>
        <p:nvPicPr>
          <p:cNvPr id="16" name="CCP">
            <a:hlinkClick r:id="" action="ppaction://media"/>
            <a:extLst>
              <a:ext uri="{FF2B5EF4-FFF2-40B4-BE49-F238E27FC236}">
                <a16:creationId xmlns:a16="http://schemas.microsoft.com/office/drawing/2014/main" id="{FCCB0254-9646-70C6-E582-93AA913BBC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6928" y="1447800"/>
            <a:ext cx="8518144" cy="4791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18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 </a:t>
            </a:r>
            <a:r>
              <a:rPr dirty="0"/>
              <a:t>24:</a:t>
            </a:r>
            <a:r>
              <a:rPr spc="-10" dirty="0"/>
              <a:t> </a:t>
            </a:r>
            <a:r>
              <a:rPr spc="-5" dirty="0"/>
              <a:t>Prepare For Evacuation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53318" y="1751126"/>
            <a:ext cx="3889375" cy="36398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645795">
              <a:lnSpc>
                <a:spcPts val="2100"/>
              </a:lnSpc>
              <a:spcBef>
                <a:spcPts val="219"/>
              </a:spcBef>
            </a:pPr>
            <a:r>
              <a:rPr sz="1800" b="1" spc="-30" dirty="0">
                <a:latin typeface="Arial"/>
                <a:cs typeface="Arial"/>
              </a:rPr>
              <a:t>STAGE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dirty="0">
                <a:latin typeface="Arial MT"/>
                <a:cs typeface="Arial MT"/>
              </a:rPr>
              <a:t>in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close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proximity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 the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evacuation site</a:t>
            </a:r>
            <a:endParaRPr sz="1800">
              <a:latin typeface="Arial MT"/>
              <a:cs typeface="Arial MT"/>
            </a:endParaRPr>
          </a:p>
          <a:p>
            <a:pPr marL="12700" marR="269240">
              <a:lnSpc>
                <a:spcPts val="2100"/>
              </a:lnSpc>
              <a:spcBef>
                <a:spcPts val="800"/>
              </a:spcBef>
            </a:pPr>
            <a:r>
              <a:rPr sz="1800" spc="-5" dirty="0">
                <a:latin typeface="Arial MT"/>
                <a:cs typeface="Arial MT"/>
              </a:rPr>
              <a:t>If </a:t>
            </a:r>
            <a:r>
              <a:rPr sz="1800" dirty="0">
                <a:latin typeface="Arial MT"/>
                <a:cs typeface="Arial MT"/>
              </a:rPr>
              <a:t>not at </a:t>
            </a:r>
            <a:r>
              <a:rPr sz="1800" spc="-5" dirty="0">
                <a:latin typeface="Arial MT"/>
                <a:cs typeface="Arial MT"/>
              </a:rPr>
              <a:t>treatment site, </a:t>
            </a:r>
            <a:r>
              <a:rPr sz="1800" b="1" spc="-5" dirty="0">
                <a:latin typeface="Arial"/>
                <a:cs typeface="Arial"/>
              </a:rPr>
              <a:t>MOVE </a:t>
            </a:r>
            <a:r>
              <a:rPr sz="1800" b="1" spc="-20" dirty="0">
                <a:latin typeface="Arial"/>
                <a:cs typeface="Arial"/>
              </a:rPr>
              <a:t>TO 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25" dirty="0">
                <a:latin typeface="Arial"/>
                <a:cs typeface="Arial"/>
              </a:rPr>
              <a:t>STAGING</a:t>
            </a:r>
            <a:r>
              <a:rPr sz="1800" b="1" spc="-8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AREA</a:t>
            </a:r>
            <a:r>
              <a:rPr sz="1800" b="1" spc="-80" dirty="0">
                <a:latin typeface="Arial"/>
                <a:cs typeface="Arial"/>
              </a:rPr>
              <a:t> </a:t>
            </a:r>
            <a:r>
              <a:rPr sz="1800" dirty="0">
                <a:latin typeface="Arial MT"/>
                <a:cs typeface="Arial MT"/>
              </a:rPr>
              <a:t>when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evac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assets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are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 </a:t>
            </a:r>
            <a:r>
              <a:rPr sz="1800" spc="-5" dirty="0">
                <a:latin typeface="Arial MT"/>
                <a:cs typeface="Arial MT"/>
              </a:rPr>
              <a:t>route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ts val="2130"/>
              </a:lnSpc>
              <a:spcBef>
                <a:spcPts val="680"/>
              </a:spcBef>
            </a:pPr>
            <a:r>
              <a:rPr sz="1800" b="1" spc="-5" dirty="0">
                <a:latin typeface="Arial"/>
                <a:cs typeface="Arial"/>
              </a:rPr>
              <a:t>PROTECT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CASUALTIES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from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ts val="2130"/>
              </a:lnSpc>
            </a:pPr>
            <a:r>
              <a:rPr sz="1800" spc="-5" dirty="0">
                <a:latin typeface="Arial MT"/>
                <a:cs typeface="Arial MT"/>
              </a:rPr>
              <a:t>environmental elements</a:t>
            </a:r>
            <a:endParaRPr sz="1800">
              <a:latin typeface="Arial MT"/>
              <a:cs typeface="Arial MT"/>
            </a:endParaRPr>
          </a:p>
          <a:p>
            <a:pPr marL="12700" marR="1141095">
              <a:lnSpc>
                <a:spcPts val="2100"/>
              </a:lnSpc>
              <a:spcBef>
                <a:spcPts val="860"/>
              </a:spcBef>
            </a:pPr>
            <a:r>
              <a:rPr sz="1800" b="1" spc="-10" dirty="0">
                <a:latin typeface="Arial"/>
                <a:cs typeface="Arial"/>
              </a:rPr>
              <a:t>MONITOR </a:t>
            </a:r>
            <a:r>
              <a:rPr sz="1800" spc="-5" dirty="0">
                <a:latin typeface="Arial MT"/>
                <a:cs typeface="Arial MT"/>
              </a:rPr>
              <a:t>for hypothermia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and</a:t>
            </a:r>
            <a:r>
              <a:rPr sz="1800" spc="-5" dirty="0">
                <a:latin typeface="Arial MT"/>
                <a:cs typeface="Arial MT"/>
              </a:rPr>
              <a:t> dehydration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ts val="2130"/>
              </a:lnSpc>
              <a:spcBef>
                <a:spcPts val="680"/>
              </a:spcBef>
            </a:pPr>
            <a:r>
              <a:rPr sz="1800" b="1" spc="-5" dirty="0">
                <a:latin typeface="Arial"/>
                <a:cs typeface="Arial"/>
              </a:rPr>
              <a:t>ARRANGE</a:t>
            </a:r>
            <a:r>
              <a:rPr sz="1800" b="1" spc="-15" dirty="0">
                <a:latin typeface="Arial"/>
                <a:cs typeface="Arial"/>
              </a:rPr>
              <a:t> CASUALTIES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IN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ORDER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ts val="2100"/>
              </a:lnSpc>
              <a:spcBef>
                <a:spcPts val="90"/>
              </a:spcBef>
            </a:pPr>
            <a:r>
              <a:rPr sz="1800" dirty="0">
                <a:latin typeface="Arial MT"/>
                <a:cs typeface="Arial MT"/>
              </a:rPr>
              <a:t>of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loading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precedence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(usually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routine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first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and urgent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last)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59718" y="711097"/>
            <a:ext cx="77304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35" dirty="0">
                <a:latin typeface="Arial"/>
                <a:cs typeface="Arial"/>
              </a:rPr>
              <a:t>CASUALTY</a:t>
            </a:r>
            <a:r>
              <a:rPr sz="3600" b="1" spc="-95" dirty="0">
                <a:latin typeface="Arial"/>
                <a:cs typeface="Arial"/>
              </a:rPr>
              <a:t> </a:t>
            </a:r>
            <a:r>
              <a:rPr sz="3600" b="1" spc="-60" dirty="0">
                <a:latin typeface="Arial"/>
                <a:cs typeface="Arial"/>
              </a:rPr>
              <a:t>EVACUATION</a:t>
            </a:r>
            <a:r>
              <a:rPr sz="3600" b="1" spc="-30" dirty="0">
                <a:latin typeface="Arial"/>
                <a:cs typeface="Arial"/>
              </a:rPr>
              <a:t> </a:t>
            </a:r>
            <a:r>
              <a:rPr sz="3600" b="1" spc="-40" dirty="0">
                <a:solidFill>
                  <a:srgbClr val="921928"/>
                </a:solidFill>
                <a:latin typeface="Arial"/>
                <a:cs typeface="Arial"/>
              </a:rPr>
              <a:t>STAGING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444877" y="2293302"/>
            <a:ext cx="1482090" cy="921385"/>
            <a:chOff x="8444877" y="2293302"/>
            <a:chExt cx="1482090" cy="921385"/>
          </a:xfrm>
        </p:grpSpPr>
        <p:sp>
          <p:nvSpPr>
            <p:cNvPr id="7" name="object 7"/>
            <p:cNvSpPr/>
            <p:nvPr/>
          </p:nvSpPr>
          <p:spPr>
            <a:xfrm>
              <a:off x="8476627" y="2325052"/>
              <a:ext cx="1289050" cy="790575"/>
            </a:xfrm>
            <a:custGeom>
              <a:avLst/>
              <a:gdLst/>
              <a:ahLst/>
              <a:cxnLst/>
              <a:rect l="l" t="t" r="r" b="b"/>
              <a:pathLst>
                <a:path w="1289050" h="790575">
                  <a:moveTo>
                    <a:pt x="0" y="0"/>
                  </a:moveTo>
                  <a:lnTo>
                    <a:pt x="1261358" y="773694"/>
                  </a:lnTo>
                  <a:lnTo>
                    <a:pt x="1288422" y="790295"/>
                  </a:lnTo>
                </a:path>
              </a:pathLst>
            </a:custGeom>
            <a:ln w="63499">
              <a:solidFill>
                <a:srgbClr val="A9A4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720118" y="3038424"/>
              <a:ext cx="207010" cy="176530"/>
            </a:xfrm>
            <a:custGeom>
              <a:avLst/>
              <a:gdLst/>
              <a:ahLst/>
              <a:cxnLst/>
              <a:rect l="l" t="t" r="r" b="b"/>
              <a:pathLst>
                <a:path w="207009" h="176530">
                  <a:moveTo>
                    <a:pt x="97081" y="0"/>
                  </a:moveTo>
                  <a:lnTo>
                    <a:pt x="0" y="158272"/>
                  </a:lnTo>
                  <a:lnTo>
                    <a:pt x="206813" y="176217"/>
                  </a:lnTo>
                  <a:lnTo>
                    <a:pt x="97081" y="0"/>
                  </a:lnTo>
                  <a:close/>
                </a:path>
              </a:pathLst>
            </a:custGeom>
            <a:solidFill>
              <a:srgbClr val="A9A4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8452227" y="2776386"/>
            <a:ext cx="3412490" cy="2344420"/>
            <a:chOff x="8452227" y="2776386"/>
            <a:chExt cx="3412490" cy="2344420"/>
          </a:xfrm>
        </p:grpSpPr>
        <p:sp>
          <p:nvSpPr>
            <p:cNvPr id="10" name="object 10"/>
            <p:cNvSpPr/>
            <p:nvPr/>
          </p:nvSpPr>
          <p:spPr>
            <a:xfrm>
              <a:off x="8556958" y="3714447"/>
              <a:ext cx="1229360" cy="0"/>
            </a:xfrm>
            <a:custGeom>
              <a:avLst/>
              <a:gdLst/>
              <a:ahLst/>
              <a:cxnLst/>
              <a:rect l="l" t="t" r="r" b="b"/>
              <a:pathLst>
                <a:path w="1229359">
                  <a:moveTo>
                    <a:pt x="0" y="0"/>
                  </a:moveTo>
                  <a:lnTo>
                    <a:pt x="1197572" y="0"/>
                  </a:lnTo>
                  <a:lnTo>
                    <a:pt x="1229322" y="0"/>
                  </a:lnTo>
                </a:path>
              </a:pathLst>
            </a:custGeom>
            <a:ln w="63500">
              <a:solidFill>
                <a:srgbClr val="A9A4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790514" y="3621610"/>
              <a:ext cx="186055" cy="186055"/>
            </a:xfrm>
            <a:custGeom>
              <a:avLst/>
              <a:gdLst/>
              <a:ahLst/>
              <a:cxnLst/>
              <a:rect l="l" t="t" r="r" b="b"/>
              <a:pathLst>
                <a:path w="186054" h="186054">
                  <a:moveTo>
                    <a:pt x="0" y="0"/>
                  </a:moveTo>
                  <a:lnTo>
                    <a:pt x="0" y="185674"/>
                  </a:lnTo>
                  <a:lnTo>
                    <a:pt x="185674" y="928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A4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77388" y="2776386"/>
              <a:ext cx="1886786" cy="166481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483977" y="4298350"/>
              <a:ext cx="1289050" cy="790575"/>
            </a:xfrm>
            <a:custGeom>
              <a:avLst/>
              <a:gdLst/>
              <a:ahLst/>
              <a:cxnLst/>
              <a:rect l="l" t="t" r="r" b="b"/>
              <a:pathLst>
                <a:path w="1289050" h="790575">
                  <a:moveTo>
                    <a:pt x="0" y="790295"/>
                  </a:moveTo>
                  <a:lnTo>
                    <a:pt x="1261358" y="16600"/>
                  </a:lnTo>
                  <a:lnTo>
                    <a:pt x="1288422" y="0"/>
                  </a:lnTo>
                </a:path>
              </a:pathLst>
            </a:custGeom>
            <a:ln w="63500">
              <a:solidFill>
                <a:srgbClr val="A9A4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727467" y="4199055"/>
              <a:ext cx="207010" cy="176530"/>
            </a:xfrm>
            <a:custGeom>
              <a:avLst/>
              <a:gdLst/>
              <a:ahLst/>
              <a:cxnLst/>
              <a:rect l="l" t="t" r="r" b="b"/>
              <a:pathLst>
                <a:path w="207009" h="176529">
                  <a:moveTo>
                    <a:pt x="206813" y="0"/>
                  </a:moveTo>
                  <a:lnTo>
                    <a:pt x="0" y="17945"/>
                  </a:lnTo>
                  <a:lnTo>
                    <a:pt x="97081" y="176217"/>
                  </a:lnTo>
                  <a:lnTo>
                    <a:pt x="206813" y="0"/>
                  </a:lnTo>
                  <a:close/>
                </a:path>
              </a:pathLst>
            </a:custGeom>
            <a:solidFill>
              <a:srgbClr val="A9A4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9074780" y="5124632"/>
            <a:ext cx="2541905" cy="83311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spc="-5" dirty="0">
                <a:latin typeface="Arial MT"/>
                <a:cs typeface="Arial MT"/>
              </a:rPr>
              <a:t>Evacuation </a:t>
            </a:r>
            <a:r>
              <a:rPr sz="1800" dirty="0">
                <a:latin typeface="Arial MT"/>
                <a:cs typeface="Arial MT"/>
              </a:rPr>
              <a:t>personnel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dictate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exact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order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of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casualty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movement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647564" y="5698394"/>
            <a:ext cx="4497070" cy="789940"/>
            <a:chOff x="647564" y="5698394"/>
            <a:chExt cx="4497070" cy="789940"/>
          </a:xfrm>
        </p:grpSpPr>
        <p:sp>
          <p:nvSpPr>
            <p:cNvPr id="17" name="object 17"/>
            <p:cNvSpPr/>
            <p:nvPr/>
          </p:nvSpPr>
          <p:spPr>
            <a:xfrm>
              <a:off x="647564" y="5698394"/>
              <a:ext cx="4497070" cy="789940"/>
            </a:xfrm>
            <a:custGeom>
              <a:avLst/>
              <a:gdLst/>
              <a:ahLst/>
              <a:cxnLst/>
              <a:rect l="l" t="t" r="r" b="b"/>
              <a:pathLst>
                <a:path w="4497070" h="789939">
                  <a:moveTo>
                    <a:pt x="4406039" y="0"/>
                  </a:moveTo>
                  <a:lnTo>
                    <a:pt x="90645" y="0"/>
                  </a:lnTo>
                  <a:lnTo>
                    <a:pt x="55362" y="7123"/>
                  </a:lnTo>
                  <a:lnTo>
                    <a:pt x="26549" y="26549"/>
                  </a:lnTo>
                  <a:lnTo>
                    <a:pt x="7123" y="55362"/>
                  </a:lnTo>
                  <a:lnTo>
                    <a:pt x="0" y="90645"/>
                  </a:lnTo>
                  <a:lnTo>
                    <a:pt x="0" y="698879"/>
                  </a:lnTo>
                  <a:lnTo>
                    <a:pt x="7123" y="734162"/>
                  </a:lnTo>
                  <a:lnTo>
                    <a:pt x="26549" y="762975"/>
                  </a:lnTo>
                  <a:lnTo>
                    <a:pt x="55362" y="782401"/>
                  </a:lnTo>
                  <a:lnTo>
                    <a:pt x="90645" y="789525"/>
                  </a:lnTo>
                  <a:lnTo>
                    <a:pt x="4406039" y="789525"/>
                  </a:lnTo>
                  <a:lnTo>
                    <a:pt x="4441322" y="782401"/>
                  </a:lnTo>
                  <a:lnTo>
                    <a:pt x="4470135" y="762975"/>
                  </a:lnTo>
                  <a:lnTo>
                    <a:pt x="4489561" y="734162"/>
                  </a:lnTo>
                  <a:lnTo>
                    <a:pt x="4496684" y="698879"/>
                  </a:lnTo>
                  <a:lnTo>
                    <a:pt x="4496684" y="90645"/>
                  </a:lnTo>
                  <a:lnTo>
                    <a:pt x="4489561" y="55362"/>
                  </a:lnTo>
                  <a:lnTo>
                    <a:pt x="4470135" y="26549"/>
                  </a:lnTo>
                  <a:lnTo>
                    <a:pt x="4441322" y="7123"/>
                  </a:lnTo>
                  <a:lnTo>
                    <a:pt x="4406039" y="0"/>
                  </a:lnTo>
                  <a:close/>
                </a:path>
              </a:pathLst>
            </a:custGeom>
            <a:solidFill>
              <a:srgbClr val="FFF4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4179" y="5860131"/>
              <a:ext cx="445790" cy="38810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1393407" y="5789429"/>
            <a:ext cx="3379470" cy="49784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259"/>
              </a:spcBef>
            </a:pPr>
            <a:r>
              <a:rPr sz="1600" dirty="0">
                <a:latin typeface="Arial MT"/>
                <a:cs typeface="Arial MT"/>
              </a:rPr>
              <a:t>Periodically</a:t>
            </a:r>
            <a:r>
              <a:rPr sz="1600" spc="-5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reassess</a:t>
            </a:r>
            <a:r>
              <a:rPr sz="1600" spc="-45" dirty="0">
                <a:latin typeface="Arial MT"/>
                <a:cs typeface="Arial MT"/>
              </a:rPr>
              <a:t> </a:t>
            </a:r>
            <a:r>
              <a:rPr sz="1600" spc="-20" dirty="0">
                <a:latin typeface="Arial MT"/>
                <a:cs typeface="Arial MT"/>
              </a:rPr>
              <a:t>MARCH-PAWS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interventions</a:t>
            </a:r>
            <a:endParaRPr sz="1600">
              <a:latin typeface="Arial MT"/>
              <a:cs typeface="Arial MT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7102170" y="4819825"/>
            <a:ext cx="1231900" cy="1306830"/>
            <a:chOff x="7102170" y="4819825"/>
            <a:chExt cx="1231900" cy="1306830"/>
          </a:xfrm>
        </p:grpSpPr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02170" y="4819825"/>
              <a:ext cx="1231900" cy="122555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7235872" y="5866668"/>
              <a:ext cx="970915" cy="259715"/>
            </a:xfrm>
            <a:custGeom>
              <a:avLst/>
              <a:gdLst/>
              <a:ahLst/>
              <a:cxnLst/>
              <a:rect l="l" t="t" r="r" b="b"/>
              <a:pathLst>
                <a:path w="970915" h="259714">
                  <a:moveTo>
                    <a:pt x="841076" y="0"/>
                  </a:moveTo>
                  <a:lnTo>
                    <a:pt x="129838" y="0"/>
                  </a:lnTo>
                  <a:lnTo>
                    <a:pt x="79299" y="10203"/>
                  </a:lnTo>
                  <a:lnTo>
                    <a:pt x="38028" y="38028"/>
                  </a:lnTo>
                  <a:lnTo>
                    <a:pt x="10203" y="79298"/>
                  </a:lnTo>
                  <a:lnTo>
                    <a:pt x="0" y="129837"/>
                  </a:lnTo>
                  <a:lnTo>
                    <a:pt x="10203" y="180376"/>
                  </a:lnTo>
                  <a:lnTo>
                    <a:pt x="38028" y="221646"/>
                  </a:lnTo>
                  <a:lnTo>
                    <a:pt x="79299" y="249471"/>
                  </a:lnTo>
                  <a:lnTo>
                    <a:pt x="129838" y="259674"/>
                  </a:lnTo>
                  <a:lnTo>
                    <a:pt x="841076" y="259674"/>
                  </a:lnTo>
                  <a:lnTo>
                    <a:pt x="891615" y="249471"/>
                  </a:lnTo>
                  <a:lnTo>
                    <a:pt x="932886" y="221646"/>
                  </a:lnTo>
                  <a:lnTo>
                    <a:pt x="960711" y="180376"/>
                  </a:lnTo>
                  <a:lnTo>
                    <a:pt x="970915" y="129837"/>
                  </a:lnTo>
                  <a:lnTo>
                    <a:pt x="960711" y="79298"/>
                  </a:lnTo>
                  <a:lnTo>
                    <a:pt x="932886" y="38028"/>
                  </a:lnTo>
                  <a:lnTo>
                    <a:pt x="891615" y="10203"/>
                  </a:lnTo>
                  <a:lnTo>
                    <a:pt x="841076" y="0"/>
                  </a:lnTo>
                  <a:close/>
                </a:path>
              </a:pathLst>
            </a:custGeom>
            <a:solidFill>
              <a:srgbClr val="BD24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7386900" y="5880114"/>
            <a:ext cx="669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URGENT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7105345" y="3101672"/>
            <a:ext cx="1225550" cy="1339850"/>
            <a:chOff x="7105345" y="3101672"/>
            <a:chExt cx="1225550" cy="1339850"/>
          </a:xfrm>
        </p:grpSpPr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05345" y="3101672"/>
              <a:ext cx="1225550" cy="122555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7286615" y="4181524"/>
              <a:ext cx="922655" cy="259715"/>
            </a:xfrm>
            <a:custGeom>
              <a:avLst/>
              <a:gdLst/>
              <a:ahLst/>
              <a:cxnLst/>
              <a:rect l="l" t="t" r="r" b="b"/>
              <a:pathLst>
                <a:path w="922654" h="259714">
                  <a:moveTo>
                    <a:pt x="792284" y="0"/>
                  </a:moveTo>
                  <a:lnTo>
                    <a:pt x="129837" y="0"/>
                  </a:lnTo>
                  <a:lnTo>
                    <a:pt x="79298" y="10203"/>
                  </a:lnTo>
                  <a:lnTo>
                    <a:pt x="38028" y="38028"/>
                  </a:lnTo>
                  <a:lnTo>
                    <a:pt x="10203" y="79298"/>
                  </a:lnTo>
                  <a:lnTo>
                    <a:pt x="0" y="129837"/>
                  </a:lnTo>
                  <a:lnTo>
                    <a:pt x="10203" y="180375"/>
                  </a:lnTo>
                  <a:lnTo>
                    <a:pt x="38028" y="221645"/>
                  </a:lnTo>
                  <a:lnTo>
                    <a:pt x="79298" y="249471"/>
                  </a:lnTo>
                  <a:lnTo>
                    <a:pt x="129837" y="259674"/>
                  </a:lnTo>
                  <a:lnTo>
                    <a:pt x="792284" y="259674"/>
                  </a:lnTo>
                  <a:lnTo>
                    <a:pt x="842822" y="249471"/>
                  </a:lnTo>
                  <a:lnTo>
                    <a:pt x="884093" y="221645"/>
                  </a:lnTo>
                  <a:lnTo>
                    <a:pt x="911918" y="180375"/>
                  </a:lnTo>
                  <a:lnTo>
                    <a:pt x="922121" y="129837"/>
                  </a:lnTo>
                  <a:lnTo>
                    <a:pt x="911918" y="79298"/>
                  </a:lnTo>
                  <a:lnTo>
                    <a:pt x="884093" y="38028"/>
                  </a:lnTo>
                  <a:lnTo>
                    <a:pt x="842822" y="10203"/>
                  </a:lnTo>
                  <a:lnTo>
                    <a:pt x="792284" y="0"/>
                  </a:lnTo>
                  <a:close/>
                </a:path>
              </a:pathLst>
            </a:custGeom>
            <a:solidFill>
              <a:srgbClr val="F492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7375108" y="4194971"/>
            <a:ext cx="7454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PRIORITY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7100609" y="1439123"/>
            <a:ext cx="1225550" cy="1315720"/>
            <a:chOff x="7100609" y="1439123"/>
            <a:chExt cx="1225550" cy="1315720"/>
          </a:xfrm>
        </p:grpSpPr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00609" y="1439123"/>
              <a:ext cx="1225550" cy="1225550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7257244" y="2494992"/>
              <a:ext cx="958215" cy="259715"/>
            </a:xfrm>
            <a:custGeom>
              <a:avLst/>
              <a:gdLst/>
              <a:ahLst/>
              <a:cxnLst/>
              <a:rect l="l" t="t" r="r" b="b"/>
              <a:pathLst>
                <a:path w="958215" h="259714">
                  <a:moveTo>
                    <a:pt x="828159" y="0"/>
                  </a:moveTo>
                  <a:lnTo>
                    <a:pt x="129838" y="0"/>
                  </a:lnTo>
                  <a:lnTo>
                    <a:pt x="79299" y="10203"/>
                  </a:lnTo>
                  <a:lnTo>
                    <a:pt x="38028" y="38028"/>
                  </a:lnTo>
                  <a:lnTo>
                    <a:pt x="10203" y="79298"/>
                  </a:lnTo>
                  <a:lnTo>
                    <a:pt x="0" y="129837"/>
                  </a:lnTo>
                  <a:lnTo>
                    <a:pt x="10203" y="180376"/>
                  </a:lnTo>
                  <a:lnTo>
                    <a:pt x="38028" y="221646"/>
                  </a:lnTo>
                  <a:lnTo>
                    <a:pt x="79299" y="249472"/>
                  </a:lnTo>
                  <a:lnTo>
                    <a:pt x="129838" y="259675"/>
                  </a:lnTo>
                  <a:lnTo>
                    <a:pt x="828159" y="259675"/>
                  </a:lnTo>
                  <a:lnTo>
                    <a:pt x="878698" y="249472"/>
                  </a:lnTo>
                  <a:lnTo>
                    <a:pt x="919969" y="221646"/>
                  </a:lnTo>
                  <a:lnTo>
                    <a:pt x="947794" y="180376"/>
                  </a:lnTo>
                  <a:lnTo>
                    <a:pt x="957997" y="129837"/>
                  </a:lnTo>
                  <a:lnTo>
                    <a:pt x="947794" y="79298"/>
                  </a:lnTo>
                  <a:lnTo>
                    <a:pt x="919969" y="38028"/>
                  </a:lnTo>
                  <a:lnTo>
                    <a:pt x="878698" y="10203"/>
                  </a:lnTo>
                  <a:lnTo>
                    <a:pt x="828159" y="0"/>
                  </a:lnTo>
                  <a:close/>
                </a:path>
              </a:pathLst>
            </a:custGeom>
            <a:solidFill>
              <a:srgbClr val="948D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7380643" y="2508437"/>
            <a:ext cx="711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ROUTINE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797021" y="1718189"/>
            <a:ext cx="1181735" cy="83311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algn="just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latin typeface="Arial MT"/>
                <a:cs typeface="Arial MT"/>
              </a:rPr>
              <a:t>Ambula</a:t>
            </a:r>
            <a:r>
              <a:rPr sz="1800" spc="-5" dirty="0">
                <a:latin typeface="Arial MT"/>
                <a:cs typeface="Arial MT"/>
              </a:rPr>
              <a:t>t</a:t>
            </a:r>
            <a:r>
              <a:rPr sz="1800" dirty="0">
                <a:latin typeface="Arial MT"/>
                <a:cs typeface="Arial MT"/>
              </a:rPr>
              <a:t>ory  and </a:t>
            </a:r>
            <a:r>
              <a:rPr sz="1800" spc="-5" dirty="0">
                <a:latin typeface="Arial MT"/>
                <a:cs typeface="Arial MT"/>
              </a:rPr>
              <a:t>routine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casualties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797021" y="3703363"/>
            <a:ext cx="1042669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spc="-5" dirty="0">
                <a:latin typeface="Arial MT"/>
                <a:cs typeface="Arial MT"/>
              </a:rPr>
              <a:t>Priority </a:t>
            </a:r>
            <a:r>
              <a:rPr sz="1800" dirty="0">
                <a:latin typeface="Arial MT"/>
                <a:cs typeface="Arial MT"/>
              </a:rPr>
              <a:t> casual</a:t>
            </a:r>
            <a:r>
              <a:rPr sz="1800" spc="-5" dirty="0">
                <a:latin typeface="Arial MT"/>
                <a:cs typeface="Arial MT"/>
              </a:rPr>
              <a:t>t</a:t>
            </a:r>
            <a:r>
              <a:rPr sz="1800" dirty="0">
                <a:latin typeface="Arial MT"/>
                <a:cs typeface="Arial MT"/>
              </a:rPr>
              <a:t>ies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797021" y="5124632"/>
            <a:ext cx="1042669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latin typeface="Arial MT"/>
                <a:cs typeface="Arial MT"/>
              </a:rPr>
              <a:t>Urgent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casual</a:t>
            </a:r>
            <a:r>
              <a:rPr sz="1800" spc="-5" dirty="0">
                <a:latin typeface="Arial MT"/>
                <a:cs typeface="Arial MT"/>
              </a:rPr>
              <a:t>t</a:t>
            </a:r>
            <a:r>
              <a:rPr sz="1800" dirty="0">
                <a:latin typeface="Arial MT"/>
                <a:cs typeface="Arial MT"/>
              </a:rPr>
              <a:t>ies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370312" y="3714448"/>
            <a:ext cx="336550" cy="336550"/>
          </a:xfrm>
          <a:custGeom>
            <a:avLst/>
            <a:gdLst/>
            <a:ahLst/>
            <a:cxnLst/>
            <a:rect l="l" t="t" r="r" b="b"/>
            <a:pathLst>
              <a:path w="336550" h="336550">
                <a:moveTo>
                  <a:pt x="167969" y="0"/>
                </a:moveTo>
                <a:lnTo>
                  <a:pt x="125359" y="5466"/>
                </a:lnTo>
                <a:lnTo>
                  <a:pt x="85014" y="21865"/>
                </a:lnTo>
                <a:lnTo>
                  <a:pt x="49197" y="49196"/>
                </a:lnTo>
                <a:lnTo>
                  <a:pt x="21865" y="85013"/>
                </a:lnTo>
                <a:lnTo>
                  <a:pt x="5466" y="125358"/>
                </a:lnTo>
                <a:lnTo>
                  <a:pt x="0" y="167968"/>
                </a:lnTo>
                <a:lnTo>
                  <a:pt x="5466" y="210578"/>
                </a:lnTo>
                <a:lnTo>
                  <a:pt x="21865" y="250923"/>
                </a:lnTo>
                <a:lnTo>
                  <a:pt x="49197" y="286741"/>
                </a:lnTo>
                <a:lnTo>
                  <a:pt x="85014" y="314072"/>
                </a:lnTo>
                <a:lnTo>
                  <a:pt x="125359" y="330471"/>
                </a:lnTo>
                <a:lnTo>
                  <a:pt x="167969" y="335937"/>
                </a:lnTo>
                <a:lnTo>
                  <a:pt x="210578" y="330471"/>
                </a:lnTo>
                <a:lnTo>
                  <a:pt x="250924" y="314072"/>
                </a:lnTo>
                <a:lnTo>
                  <a:pt x="286740" y="286741"/>
                </a:lnTo>
                <a:lnTo>
                  <a:pt x="314072" y="250923"/>
                </a:lnTo>
                <a:lnTo>
                  <a:pt x="330472" y="210578"/>
                </a:lnTo>
                <a:lnTo>
                  <a:pt x="335938" y="167968"/>
                </a:lnTo>
                <a:lnTo>
                  <a:pt x="330472" y="125358"/>
                </a:lnTo>
                <a:lnTo>
                  <a:pt x="314072" y="85013"/>
                </a:lnTo>
                <a:lnTo>
                  <a:pt x="286740" y="49196"/>
                </a:lnTo>
                <a:lnTo>
                  <a:pt x="250924" y="21865"/>
                </a:lnTo>
                <a:lnTo>
                  <a:pt x="210578" y="5466"/>
                </a:lnTo>
                <a:lnTo>
                  <a:pt x="1679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5449344" y="3735448"/>
            <a:ext cx="178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 Black"/>
                <a:cs typeface="Arial Black"/>
              </a:rPr>
              <a:t>2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370312" y="5129284"/>
            <a:ext cx="336550" cy="336550"/>
          </a:xfrm>
          <a:custGeom>
            <a:avLst/>
            <a:gdLst/>
            <a:ahLst/>
            <a:cxnLst/>
            <a:rect l="l" t="t" r="r" b="b"/>
            <a:pathLst>
              <a:path w="336550" h="336550">
                <a:moveTo>
                  <a:pt x="167969" y="0"/>
                </a:moveTo>
                <a:lnTo>
                  <a:pt x="125359" y="5466"/>
                </a:lnTo>
                <a:lnTo>
                  <a:pt x="85014" y="21865"/>
                </a:lnTo>
                <a:lnTo>
                  <a:pt x="49197" y="49197"/>
                </a:lnTo>
                <a:lnTo>
                  <a:pt x="21865" y="85014"/>
                </a:lnTo>
                <a:lnTo>
                  <a:pt x="5466" y="125359"/>
                </a:lnTo>
                <a:lnTo>
                  <a:pt x="0" y="167969"/>
                </a:lnTo>
                <a:lnTo>
                  <a:pt x="5466" y="210578"/>
                </a:lnTo>
                <a:lnTo>
                  <a:pt x="21865" y="250924"/>
                </a:lnTo>
                <a:lnTo>
                  <a:pt x="49197" y="286740"/>
                </a:lnTo>
                <a:lnTo>
                  <a:pt x="85014" y="314072"/>
                </a:lnTo>
                <a:lnTo>
                  <a:pt x="125359" y="330472"/>
                </a:lnTo>
                <a:lnTo>
                  <a:pt x="167969" y="335938"/>
                </a:lnTo>
                <a:lnTo>
                  <a:pt x="210578" y="330472"/>
                </a:lnTo>
                <a:lnTo>
                  <a:pt x="250924" y="314072"/>
                </a:lnTo>
                <a:lnTo>
                  <a:pt x="286740" y="286740"/>
                </a:lnTo>
                <a:lnTo>
                  <a:pt x="314072" y="250924"/>
                </a:lnTo>
                <a:lnTo>
                  <a:pt x="330472" y="210578"/>
                </a:lnTo>
                <a:lnTo>
                  <a:pt x="335938" y="167969"/>
                </a:lnTo>
                <a:lnTo>
                  <a:pt x="330472" y="125359"/>
                </a:lnTo>
                <a:lnTo>
                  <a:pt x="314072" y="85014"/>
                </a:lnTo>
                <a:lnTo>
                  <a:pt x="286740" y="49197"/>
                </a:lnTo>
                <a:lnTo>
                  <a:pt x="250924" y="21865"/>
                </a:lnTo>
                <a:lnTo>
                  <a:pt x="210578" y="5466"/>
                </a:lnTo>
                <a:lnTo>
                  <a:pt x="1679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5449344" y="5150285"/>
            <a:ext cx="178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 Black"/>
                <a:cs typeface="Arial Black"/>
              </a:rPr>
              <a:t>3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370312" y="1748494"/>
            <a:ext cx="336550" cy="336550"/>
          </a:xfrm>
          <a:custGeom>
            <a:avLst/>
            <a:gdLst/>
            <a:ahLst/>
            <a:cxnLst/>
            <a:rect l="l" t="t" r="r" b="b"/>
            <a:pathLst>
              <a:path w="336550" h="336550">
                <a:moveTo>
                  <a:pt x="167969" y="0"/>
                </a:moveTo>
                <a:lnTo>
                  <a:pt x="125359" y="5466"/>
                </a:lnTo>
                <a:lnTo>
                  <a:pt x="85014" y="21865"/>
                </a:lnTo>
                <a:lnTo>
                  <a:pt x="49197" y="49196"/>
                </a:lnTo>
                <a:lnTo>
                  <a:pt x="21865" y="85013"/>
                </a:lnTo>
                <a:lnTo>
                  <a:pt x="5466" y="125359"/>
                </a:lnTo>
                <a:lnTo>
                  <a:pt x="0" y="167969"/>
                </a:lnTo>
                <a:lnTo>
                  <a:pt x="5466" y="210579"/>
                </a:lnTo>
                <a:lnTo>
                  <a:pt x="21865" y="250924"/>
                </a:lnTo>
                <a:lnTo>
                  <a:pt x="49197" y="286741"/>
                </a:lnTo>
                <a:lnTo>
                  <a:pt x="85014" y="314072"/>
                </a:lnTo>
                <a:lnTo>
                  <a:pt x="125359" y="330471"/>
                </a:lnTo>
                <a:lnTo>
                  <a:pt x="167969" y="335937"/>
                </a:lnTo>
                <a:lnTo>
                  <a:pt x="210578" y="330471"/>
                </a:lnTo>
                <a:lnTo>
                  <a:pt x="250924" y="314072"/>
                </a:lnTo>
                <a:lnTo>
                  <a:pt x="286740" y="286741"/>
                </a:lnTo>
                <a:lnTo>
                  <a:pt x="314072" y="250924"/>
                </a:lnTo>
                <a:lnTo>
                  <a:pt x="330472" y="210579"/>
                </a:lnTo>
                <a:lnTo>
                  <a:pt x="335938" y="167969"/>
                </a:lnTo>
                <a:lnTo>
                  <a:pt x="330472" y="125359"/>
                </a:lnTo>
                <a:lnTo>
                  <a:pt x="314072" y="85013"/>
                </a:lnTo>
                <a:lnTo>
                  <a:pt x="286740" y="49196"/>
                </a:lnTo>
                <a:lnTo>
                  <a:pt x="250924" y="21865"/>
                </a:lnTo>
                <a:lnTo>
                  <a:pt x="210578" y="5466"/>
                </a:lnTo>
                <a:lnTo>
                  <a:pt x="1679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5449344" y="1769496"/>
            <a:ext cx="178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 Black"/>
                <a:cs typeface="Arial Black"/>
              </a:rPr>
              <a:t>1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842055" y="1816545"/>
            <a:ext cx="0" cy="533400"/>
          </a:xfrm>
          <a:custGeom>
            <a:avLst/>
            <a:gdLst/>
            <a:ahLst/>
            <a:cxnLst/>
            <a:rect l="l" t="t" r="r" b="b"/>
            <a:pathLst>
              <a:path h="533400">
                <a:moveTo>
                  <a:pt x="0" y="532838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42055" y="2488249"/>
            <a:ext cx="0" cy="726440"/>
          </a:xfrm>
          <a:custGeom>
            <a:avLst/>
            <a:gdLst/>
            <a:ahLst/>
            <a:cxnLst/>
            <a:rect l="l" t="t" r="r" b="b"/>
            <a:pathLst>
              <a:path h="726439">
                <a:moveTo>
                  <a:pt x="0" y="726394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37891" y="3384902"/>
            <a:ext cx="0" cy="533400"/>
          </a:xfrm>
          <a:custGeom>
            <a:avLst/>
            <a:gdLst/>
            <a:ahLst/>
            <a:cxnLst/>
            <a:rect l="l" t="t" r="r" b="b"/>
            <a:pathLst>
              <a:path h="533400">
                <a:moveTo>
                  <a:pt x="0" y="532838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37891" y="4048314"/>
            <a:ext cx="0" cy="511809"/>
          </a:xfrm>
          <a:custGeom>
            <a:avLst/>
            <a:gdLst/>
            <a:ahLst/>
            <a:cxnLst/>
            <a:rect l="l" t="t" r="r" b="b"/>
            <a:pathLst>
              <a:path h="511810">
                <a:moveTo>
                  <a:pt x="0" y="511653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41593" y="4691413"/>
            <a:ext cx="0" cy="774065"/>
          </a:xfrm>
          <a:custGeom>
            <a:avLst/>
            <a:gdLst/>
            <a:ahLst/>
            <a:cxnLst/>
            <a:rect l="l" t="t" r="r" b="b"/>
            <a:pathLst>
              <a:path h="774064">
                <a:moveTo>
                  <a:pt x="0" y="773807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11746053" y="6573930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6</a:t>
            </a:fld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 </a:t>
            </a:r>
            <a:r>
              <a:rPr dirty="0"/>
              <a:t>24:</a:t>
            </a:r>
            <a:r>
              <a:rPr spc="-10" dirty="0"/>
              <a:t> </a:t>
            </a:r>
            <a:r>
              <a:rPr spc="-5" dirty="0"/>
              <a:t>Prepare For Evacuation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149339" y="725050"/>
            <a:ext cx="5893435" cy="105600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39065" marR="5080" indent="-127000">
              <a:lnSpc>
                <a:spcPts val="3790"/>
              </a:lnSpc>
              <a:spcBef>
                <a:spcPts val="665"/>
              </a:spcBef>
            </a:pP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PRE-MISSION </a:t>
            </a:r>
            <a:r>
              <a:rPr sz="3600" b="1" spc="-5" dirty="0">
                <a:latin typeface="Arial"/>
                <a:cs typeface="Arial"/>
              </a:rPr>
              <a:t>EQUIPMENT </a:t>
            </a:r>
            <a:r>
              <a:rPr sz="3600" b="1" spc="-99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PREP</a:t>
            </a:r>
            <a:r>
              <a:rPr sz="3600" b="1" spc="-22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AND</a:t>
            </a:r>
            <a:r>
              <a:rPr sz="3600" b="1" spc="-20" dirty="0"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REHEARSALS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78588"/>
            <a:ext cx="5654564" cy="476476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57793" y="1572608"/>
            <a:ext cx="2107360" cy="108651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209971" y="2174881"/>
            <a:ext cx="3646804" cy="269049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2148840">
              <a:lnSpc>
                <a:spcPts val="2100"/>
              </a:lnSpc>
              <a:spcBef>
                <a:spcPts val="219"/>
              </a:spcBef>
            </a:pPr>
            <a:r>
              <a:rPr sz="1800" b="1" spc="-20" dirty="0">
                <a:latin typeface="Arial"/>
                <a:cs typeface="Arial"/>
              </a:rPr>
              <a:t>PREPARE 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E</a:t>
            </a:r>
            <a:r>
              <a:rPr sz="1800" b="1" spc="-135" dirty="0">
                <a:latin typeface="Arial"/>
                <a:cs typeface="Arial"/>
              </a:rPr>
              <a:t>V</a:t>
            </a:r>
            <a:r>
              <a:rPr sz="1800" b="1" dirty="0">
                <a:latin typeface="Arial"/>
                <a:cs typeface="Arial"/>
              </a:rPr>
              <a:t>ACU</a:t>
            </a:r>
            <a:r>
              <a:rPr sz="1800" b="1" spc="-135" dirty="0">
                <a:latin typeface="Arial"/>
                <a:cs typeface="Arial"/>
              </a:rPr>
              <a:t>A</a:t>
            </a:r>
            <a:r>
              <a:rPr sz="1800" b="1" spc="-5" dirty="0">
                <a:latin typeface="Arial"/>
                <a:cs typeface="Arial"/>
              </a:rPr>
              <a:t>TIO</a:t>
            </a:r>
            <a:r>
              <a:rPr sz="1800" b="1" dirty="0">
                <a:latin typeface="Arial"/>
                <a:cs typeface="Arial"/>
              </a:rPr>
              <a:t>N  </a:t>
            </a:r>
            <a:r>
              <a:rPr sz="1800" b="1" spc="-5" dirty="0">
                <a:latin typeface="Arial"/>
                <a:cs typeface="Arial"/>
              </a:rPr>
              <a:t>EQUIPMENT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Arial"/>
              <a:cs typeface="Arial"/>
            </a:endParaRPr>
          </a:p>
          <a:p>
            <a:pPr marL="253365" indent="-227329">
              <a:lnSpc>
                <a:spcPct val="100000"/>
              </a:lnSpc>
            </a:pPr>
            <a:r>
              <a:rPr sz="1800" dirty="0">
                <a:latin typeface="Arial MT"/>
                <a:cs typeface="Arial MT"/>
              </a:rPr>
              <a:t>Unit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members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should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all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know:</a:t>
            </a:r>
            <a:endParaRPr sz="1800">
              <a:latin typeface="Arial MT"/>
              <a:cs typeface="Arial MT"/>
            </a:endParaRPr>
          </a:p>
          <a:p>
            <a:pPr marL="253365" marR="563880">
              <a:lnSpc>
                <a:spcPts val="2100"/>
              </a:lnSpc>
              <a:spcBef>
                <a:spcPts val="860"/>
              </a:spcBef>
            </a:pPr>
            <a:r>
              <a:rPr sz="1800" dirty="0">
                <a:latin typeface="Arial MT"/>
                <a:cs typeface="Arial MT"/>
              </a:rPr>
              <a:t>How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use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evac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equipment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(set-up </a:t>
            </a:r>
            <a:r>
              <a:rPr sz="1800" dirty="0">
                <a:latin typeface="Arial MT"/>
                <a:cs typeface="Arial MT"/>
              </a:rPr>
              <a:t>and</a:t>
            </a:r>
            <a:r>
              <a:rPr sz="1800" spc="-5" dirty="0">
                <a:latin typeface="Arial MT"/>
                <a:cs typeface="Arial MT"/>
              </a:rPr>
              <a:t> actual </a:t>
            </a:r>
            <a:r>
              <a:rPr sz="1800" dirty="0">
                <a:latin typeface="Arial MT"/>
                <a:cs typeface="Arial MT"/>
              </a:rPr>
              <a:t>use)</a:t>
            </a:r>
            <a:endParaRPr sz="1800">
              <a:latin typeface="Arial MT"/>
              <a:cs typeface="Arial MT"/>
            </a:endParaRPr>
          </a:p>
          <a:p>
            <a:pPr marL="253365" marR="5080">
              <a:lnSpc>
                <a:spcPts val="2100"/>
              </a:lnSpc>
              <a:spcBef>
                <a:spcPts val="800"/>
              </a:spcBef>
            </a:pPr>
            <a:r>
              <a:rPr sz="1800" spc="-5" dirty="0">
                <a:latin typeface="Arial MT"/>
                <a:cs typeface="Arial MT"/>
              </a:rPr>
              <a:t>Where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find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equipment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during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mission</a:t>
            </a:r>
            <a:r>
              <a:rPr sz="1800" spc="-5" dirty="0">
                <a:latin typeface="Arial MT"/>
                <a:cs typeface="Arial MT"/>
              </a:rPr>
              <a:t> (storage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location)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308774" y="3735921"/>
            <a:ext cx="0" cy="48958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489298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308774" y="4377762"/>
            <a:ext cx="0" cy="489584"/>
          </a:xfrm>
          <a:custGeom>
            <a:avLst/>
            <a:gdLst/>
            <a:ahLst/>
            <a:cxnLst/>
            <a:rect l="l" t="t" r="r" b="b"/>
            <a:pathLst>
              <a:path h="489585">
                <a:moveTo>
                  <a:pt x="0" y="489298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7229705" y="5243329"/>
            <a:ext cx="4719955" cy="964565"/>
            <a:chOff x="7229705" y="5243329"/>
            <a:chExt cx="4719955" cy="964565"/>
          </a:xfrm>
        </p:grpSpPr>
        <p:sp>
          <p:nvSpPr>
            <p:cNvPr id="11" name="object 11"/>
            <p:cNvSpPr/>
            <p:nvPr/>
          </p:nvSpPr>
          <p:spPr>
            <a:xfrm>
              <a:off x="7229705" y="5243329"/>
              <a:ext cx="4719955" cy="964565"/>
            </a:xfrm>
            <a:custGeom>
              <a:avLst/>
              <a:gdLst/>
              <a:ahLst/>
              <a:cxnLst/>
              <a:rect l="l" t="t" r="r" b="b"/>
              <a:pathLst>
                <a:path w="4719955" h="964564">
                  <a:moveTo>
                    <a:pt x="4608940" y="0"/>
                  </a:moveTo>
                  <a:lnTo>
                    <a:pt x="110698" y="0"/>
                  </a:lnTo>
                  <a:lnTo>
                    <a:pt x="67609" y="8699"/>
                  </a:lnTo>
                  <a:lnTo>
                    <a:pt x="32422" y="32422"/>
                  </a:lnTo>
                  <a:lnTo>
                    <a:pt x="8699" y="67608"/>
                  </a:lnTo>
                  <a:lnTo>
                    <a:pt x="0" y="110697"/>
                  </a:lnTo>
                  <a:lnTo>
                    <a:pt x="0" y="853478"/>
                  </a:lnTo>
                  <a:lnTo>
                    <a:pt x="8699" y="896566"/>
                  </a:lnTo>
                  <a:lnTo>
                    <a:pt x="32422" y="931753"/>
                  </a:lnTo>
                  <a:lnTo>
                    <a:pt x="67609" y="955476"/>
                  </a:lnTo>
                  <a:lnTo>
                    <a:pt x="110698" y="964175"/>
                  </a:lnTo>
                  <a:lnTo>
                    <a:pt x="4608940" y="964175"/>
                  </a:lnTo>
                  <a:lnTo>
                    <a:pt x="4652028" y="955476"/>
                  </a:lnTo>
                  <a:lnTo>
                    <a:pt x="4687215" y="931753"/>
                  </a:lnTo>
                  <a:lnTo>
                    <a:pt x="4710938" y="896566"/>
                  </a:lnTo>
                  <a:lnTo>
                    <a:pt x="4719637" y="853478"/>
                  </a:lnTo>
                  <a:lnTo>
                    <a:pt x="4719637" y="110697"/>
                  </a:lnTo>
                  <a:lnTo>
                    <a:pt x="4710938" y="67608"/>
                  </a:lnTo>
                  <a:lnTo>
                    <a:pt x="4687215" y="32422"/>
                  </a:lnTo>
                  <a:lnTo>
                    <a:pt x="4652028" y="8699"/>
                  </a:lnTo>
                  <a:lnTo>
                    <a:pt x="4608940" y="0"/>
                  </a:lnTo>
                  <a:close/>
                </a:path>
              </a:pathLst>
            </a:custGeom>
            <a:solidFill>
              <a:srgbClr val="FFF4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21539" y="5400140"/>
              <a:ext cx="504021" cy="438795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8074434" y="5322766"/>
            <a:ext cx="2770505" cy="72644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algn="just">
              <a:lnSpc>
                <a:spcPts val="1800"/>
              </a:lnSpc>
              <a:spcBef>
                <a:spcPts val="259"/>
              </a:spcBef>
            </a:pPr>
            <a:r>
              <a:rPr sz="1600" b="1" dirty="0">
                <a:latin typeface="Arial"/>
                <a:cs typeface="Arial"/>
              </a:rPr>
              <a:t>CMC </a:t>
            </a:r>
            <a:r>
              <a:rPr sz="1600" dirty="0">
                <a:latin typeface="Arial MT"/>
                <a:cs typeface="Arial MT"/>
              </a:rPr>
              <a:t>must inspect &amp; </a:t>
            </a:r>
            <a:r>
              <a:rPr sz="1600" spc="-5" dirty="0">
                <a:latin typeface="Arial MT"/>
                <a:cs typeface="Arial MT"/>
              </a:rPr>
              <a:t>inventory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evacuation </a:t>
            </a:r>
            <a:r>
              <a:rPr sz="1600" dirty="0">
                <a:latin typeface="Arial MT"/>
                <a:cs typeface="Arial MT"/>
              </a:rPr>
              <a:t>equipment prior </a:t>
            </a:r>
            <a:r>
              <a:rPr sz="1600" spc="-5" dirty="0">
                <a:latin typeface="Arial MT"/>
                <a:cs typeface="Arial MT"/>
              </a:rPr>
              <a:t>to </a:t>
            </a:r>
            <a:r>
              <a:rPr sz="1600" dirty="0">
                <a:latin typeface="Arial MT"/>
                <a:cs typeface="Arial MT"/>
              </a:rPr>
              <a:t> deployment</a:t>
            </a:r>
            <a:r>
              <a:rPr sz="1600" spc="-4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and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every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mission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55918" y="4849891"/>
            <a:ext cx="3175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PRE-MISSION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REHEARSALS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63213" y="5171133"/>
            <a:ext cx="5752465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941955">
              <a:lnSpc>
                <a:spcPct val="125000"/>
              </a:lnSpc>
              <a:spcBef>
                <a:spcPts val="100"/>
              </a:spcBef>
            </a:pPr>
            <a:r>
              <a:rPr sz="1600" dirty="0">
                <a:latin typeface="Arial MT"/>
                <a:cs typeface="Arial MT"/>
              </a:rPr>
              <a:t>Primary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roles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for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each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member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Cross-training </a:t>
            </a:r>
            <a:r>
              <a:rPr sz="1600" dirty="0">
                <a:latin typeface="Arial MT"/>
                <a:cs typeface="Arial MT"/>
              </a:rPr>
              <a:t>in </a:t>
            </a:r>
            <a:r>
              <a:rPr sz="1600" spc="-5" dirty="0">
                <a:latin typeface="Arial MT"/>
                <a:cs typeface="Arial MT"/>
              </a:rPr>
              <a:t>other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roles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ts val="1860"/>
              </a:lnSpc>
              <a:spcBef>
                <a:spcPts val="480"/>
              </a:spcBef>
            </a:pPr>
            <a:r>
              <a:rPr sz="1600" dirty="0">
                <a:latin typeface="Arial MT"/>
                <a:cs typeface="Arial MT"/>
              </a:rPr>
              <a:t>Comprehensive dress rehearsals</a:t>
            </a:r>
            <a:r>
              <a:rPr sz="1600" spc="-5" dirty="0">
                <a:latin typeface="Arial MT"/>
                <a:cs typeface="Arial MT"/>
              </a:rPr>
              <a:t> with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simulated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field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conditions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ts val="1860"/>
              </a:lnSpc>
            </a:pPr>
            <a:r>
              <a:rPr sz="1600" i="1" spc="-5" dirty="0">
                <a:latin typeface="Arial"/>
                <a:cs typeface="Arial"/>
              </a:rPr>
              <a:t>Establish </a:t>
            </a:r>
            <a:r>
              <a:rPr sz="1600" i="1" dirty="0">
                <a:latin typeface="Arial"/>
                <a:cs typeface="Arial"/>
              </a:rPr>
              <a:t>leadership /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Uncover</a:t>
            </a:r>
            <a:r>
              <a:rPr sz="1600" i="1" spc="-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weaknesses</a:t>
            </a:r>
            <a:r>
              <a:rPr sz="1600" i="1" spc="-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/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Build </a:t>
            </a:r>
            <a:r>
              <a:rPr sz="1600" i="1" spc="-5" dirty="0">
                <a:latin typeface="Arial"/>
                <a:cs typeface="Arial"/>
              </a:rPr>
              <a:t>confidence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13886" y="5247400"/>
            <a:ext cx="0" cy="288290"/>
          </a:xfrm>
          <a:custGeom>
            <a:avLst/>
            <a:gdLst/>
            <a:ahLst/>
            <a:cxnLst/>
            <a:rect l="l" t="t" r="r" b="b"/>
            <a:pathLst>
              <a:path h="288289">
                <a:moveTo>
                  <a:pt x="0" y="28800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3897" y="5583442"/>
            <a:ext cx="0" cy="288290"/>
          </a:xfrm>
          <a:custGeom>
            <a:avLst/>
            <a:gdLst/>
            <a:ahLst/>
            <a:cxnLst/>
            <a:rect l="l" t="t" r="r" b="b"/>
            <a:pathLst>
              <a:path h="288289">
                <a:moveTo>
                  <a:pt x="0" y="28800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13885" y="5919504"/>
            <a:ext cx="0" cy="467995"/>
          </a:xfrm>
          <a:custGeom>
            <a:avLst/>
            <a:gdLst/>
            <a:ahLst/>
            <a:cxnLst/>
            <a:rect l="l" t="t" r="r" b="b"/>
            <a:pathLst>
              <a:path h="467995">
                <a:moveTo>
                  <a:pt x="0" y="46800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970326" y="2349205"/>
            <a:ext cx="2841607" cy="812358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11746053" y="6573930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7</a:t>
            </a:fld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 </a:t>
            </a:r>
            <a:r>
              <a:rPr dirty="0"/>
              <a:t>24:</a:t>
            </a:r>
            <a:r>
              <a:rPr spc="-10" dirty="0"/>
              <a:t> </a:t>
            </a:r>
            <a:r>
              <a:rPr spc="-5" dirty="0"/>
              <a:t>Prepare For Evacuation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487997" y="706692"/>
            <a:ext cx="5216525" cy="105600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 marR="5080" indent="71755">
              <a:lnSpc>
                <a:spcPts val="3790"/>
              </a:lnSpc>
              <a:spcBef>
                <a:spcPts val="665"/>
              </a:spcBef>
            </a:pPr>
            <a:r>
              <a:rPr sz="3600" b="1" spc="-5" dirty="0">
                <a:latin typeface="Arial"/>
                <a:cs typeface="Arial"/>
              </a:rPr>
              <a:t>CRITICAL ACTIONS </a:t>
            </a:r>
            <a:r>
              <a:rPr sz="3600" b="1" spc="-35" dirty="0">
                <a:latin typeface="Arial"/>
                <a:cs typeface="Arial"/>
              </a:rPr>
              <a:t>TO </a:t>
            </a:r>
            <a:r>
              <a:rPr sz="3600" b="1" spc="-990" dirty="0">
                <a:latin typeface="Arial"/>
                <a:cs typeface="Arial"/>
              </a:rPr>
              <a:t> </a:t>
            </a:r>
            <a:r>
              <a:rPr sz="3600" b="1" spc="-40" dirty="0">
                <a:solidFill>
                  <a:srgbClr val="921928"/>
                </a:solidFill>
                <a:latin typeface="Arial"/>
                <a:cs typeface="Arial"/>
              </a:rPr>
              <a:t>PREPARE</a:t>
            </a:r>
            <a:r>
              <a:rPr sz="3600" b="1" spc="-7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30" dirty="0">
                <a:solidFill>
                  <a:srgbClr val="921928"/>
                </a:solidFill>
                <a:latin typeface="Arial"/>
                <a:cs typeface="Arial"/>
              </a:rPr>
              <a:t>CASUALTIES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3090" y="5612747"/>
            <a:ext cx="4531360" cy="49784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259"/>
              </a:spcBef>
            </a:pPr>
            <a:r>
              <a:rPr sz="1600" spc="-5" dirty="0">
                <a:latin typeface="Arial MT"/>
                <a:cs typeface="Arial MT"/>
              </a:rPr>
              <a:t>Attach </a:t>
            </a:r>
            <a:r>
              <a:rPr sz="1600" dirty="0">
                <a:latin typeface="Arial MT"/>
                <a:cs typeface="Arial MT"/>
              </a:rPr>
              <a:t>DD </a:t>
            </a:r>
            <a:r>
              <a:rPr sz="1600" spc="-5" dirty="0">
                <a:latin typeface="Arial MT"/>
                <a:cs typeface="Arial MT"/>
              </a:rPr>
              <a:t>Form </a:t>
            </a:r>
            <a:r>
              <a:rPr sz="1600" dirty="0">
                <a:latin typeface="Arial MT"/>
                <a:cs typeface="Arial MT"/>
              </a:rPr>
              <a:t>1380 </a:t>
            </a:r>
            <a:r>
              <a:rPr sz="1600" spc="-5" dirty="0">
                <a:latin typeface="Arial MT"/>
                <a:cs typeface="Arial MT"/>
              </a:rPr>
              <a:t>to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casualty </a:t>
            </a:r>
            <a:r>
              <a:rPr sz="1600" dirty="0">
                <a:latin typeface="Arial MT"/>
                <a:cs typeface="Arial MT"/>
              </a:rPr>
              <a:t>in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prominent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location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(</a:t>
            </a:r>
            <a:r>
              <a:rPr sz="1600" b="1" spc="-5" dirty="0">
                <a:latin typeface="Arial"/>
                <a:cs typeface="Arial"/>
              </a:rPr>
              <a:t>wrist</a:t>
            </a:r>
            <a:r>
              <a:rPr sz="1600" spc="-5" dirty="0">
                <a:latin typeface="Arial MT"/>
                <a:cs typeface="Arial MT"/>
              </a:rPr>
              <a:t>,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b="1" spc="-5" dirty="0">
                <a:latin typeface="Arial"/>
                <a:cs typeface="Arial"/>
              </a:rPr>
              <a:t>belt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loop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dirty="0">
                <a:latin typeface="Arial MT"/>
                <a:cs typeface="Arial MT"/>
              </a:rPr>
              <a:t>of</a:t>
            </a:r>
            <a:r>
              <a:rPr sz="1600" spc="-5" dirty="0">
                <a:latin typeface="Arial MT"/>
                <a:cs typeface="Arial MT"/>
              </a:rPr>
              <a:t> pants, etc.)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3589" y="4247056"/>
            <a:ext cx="2566670" cy="914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350"/>
              </a:lnSpc>
              <a:spcBef>
                <a:spcPts val="100"/>
              </a:spcBef>
            </a:pPr>
            <a:r>
              <a:rPr sz="2000" b="1" spc="-5" dirty="0">
                <a:latin typeface="Arial"/>
                <a:cs typeface="Arial"/>
              </a:rPr>
              <a:t>Complete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spc="-5" dirty="0">
                <a:latin typeface="Arial MT"/>
                <a:cs typeface="Arial MT"/>
              </a:rPr>
              <a:t>and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b="1" spc="-5" dirty="0">
                <a:latin typeface="Arial"/>
                <a:cs typeface="Arial"/>
              </a:rPr>
              <a:t>secure</a:t>
            </a:r>
            <a:endParaRPr sz="2000">
              <a:latin typeface="Arial"/>
              <a:cs typeface="Arial"/>
            </a:endParaRPr>
          </a:p>
          <a:p>
            <a:pPr marL="309245" marR="300990" algn="ctr">
              <a:lnSpc>
                <a:spcPts val="2300"/>
              </a:lnSpc>
              <a:spcBef>
                <a:spcPts val="110"/>
              </a:spcBef>
            </a:pPr>
            <a:r>
              <a:rPr sz="2000" dirty="0">
                <a:latin typeface="Arial MT"/>
                <a:cs typeface="Arial MT"/>
              </a:rPr>
              <a:t>DD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Form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1380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to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the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casualty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54028" y="4247056"/>
            <a:ext cx="2623185" cy="9144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065" marR="5080" algn="ctr">
              <a:lnSpc>
                <a:spcPts val="2300"/>
              </a:lnSpc>
              <a:spcBef>
                <a:spcPts val="259"/>
              </a:spcBef>
            </a:pPr>
            <a:r>
              <a:rPr sz="2000" b="1" spc="-5" dirty="0">
                <a:latin typeface="Arial"/>
                <a:cs typeface="Arial"/>
              </a:rPr>
              <a:t>Secure all loose ends </a:t>
            </a:r>
            <a:r>
              <a:rPr sz="2000" b="1" spc="-545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of bandages and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wraps,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and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equipment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50383" y="4247056"/>
            <a:ext cx="2467610" cy="9144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algn="ctr">
              <a:lnSpc>
                <a:spcPts val="2300"/>
              </a:lnSpc>
              <a:spcBef>
                <a:spcPts val="259"/>
              </a:spcBef>
            </a:pPr>
            <a:r>
              <a:rPr sz="2000" b="1" spc="-5" dirty="0">
                <a:latin typeface="Arial"/>
                <a:cs typeface="Arial"/>
              </a:rPr>
              <a:t>Secure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hypothermia </a:t>
            </a:r>
            <a:r>
              <a:rPr sz="2000" b="1" spc="-540" dirty="0">
                <a:latin typeface="Arial"/>
                <a:cs typeface="Arial"/>
              </a:rPr>
              <a:t> </a:t>
            </a:r>
            <a:r>
              <a:rPr sz="2000" spc="-5" dirty="0">
                <a:latin typeface="Arial MT"/>
                <a:cs typeface="Arial MT"/>
              </a:rPr>
              <a:t>prevention </a:t>
            </a:r>
            <a:r>
              <a:rPr sz="2000" dirty="0">
                <a:latin typeface="Arial MT"/>
                <a:cs typeface="Arial MT"/>
              </a:rPr>
              <a:t>wraps &amp; 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blankets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304135" y="4247056"/>
            <a:ext cx="2397125" cy="9144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065" marR="5080" algn="ctr">
              <a:lnSpc>
                <a:spcPts val="2300"/>
              </a:lnSpc>
              <a:spcBef>
                <a:spcPts val="259"/>
              </a:spcBef>
            </a:pPr>
            <a:r>
              <a:rPr sz="2000" b="1" spc="-5" dirty="0">
                <a:latin typeface="Arial"/>
                <a:cs typeface="Arial"/>
              </a:rPr>
              <a:t>Secure litter straps</a:t>
            </a:r>
            <a:r>
              <a:rPr sz="2000" spc="-5" dirty="0">
                <a:latin typeface="Arial MT"/>
                <a:cs typeface="Arial MT"/>
              </a:rPr>
              <a:t>,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consider </a:t>
            </a:r>
            <a:r>
              <a:rPr sz="2000" spc="-5" dirty="0">
                <a:latin typeface="Arial MT"/>
                <a:cs typeface="Arial MT"/>
              </a:rPr>
              <a:t>additional 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padding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5184" y="1557362"/>
            <a:ext cx="2002381" cy="258497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74732" y="1889532"/>
            <a:ext cx="2290330" cy="2301068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6140687" y="5524271"/>
            <a:ext cx="5774055" cy="763905"/>
            <a:chOff x="6140687" y="5524271"/>
            <a:chExt cx="5774055" cy="763905"/>
          </a:xfrm>
        </p:grpSpPr>
        <p:sp>
          <p:nvSpPr>
            <p:cNvPr id="13" name="object 13"/>
            <p:cNvSpPr/>
            <p:nvPr/>
          </p:nvSpPr>
          <p:spPr>
            <a:xfrm>
              <a:off x="6140687" y="5524271"/>
              <a:ext cx="5774055" cy="763905"/>
            </a:xfrm>
            <a:custGeom>
              <a:avLst/>
              <a:gdLst/>
              <a:ahLst/>
              <a:cxnLst/>
              <a:rect l="l" t="t" r="r" b="b"/>
              <a:pathLst>
                <a:path w="5774055" h="763904">
                  <a:moveTo>
                    <a:pt x="5686261" y="0"/>
                  </a:moveTo>
                  <a:lnTo>
                    <a:pt x="87683" y="0"/>
                  </a:lnTo>
                  <a:lnTo>
                    <a:pt x="53553" y="6890"/>
                  </a:lnTo>
                  <a:lnTo>
                    <a:pt x="25682" y="25681"/>
                  </a:lnTo>
                  <a:lnTo>
                    <a:pt x="6890" y="53552"/>
                  </a:lnTo>
                  <a:lnTo>
                    <a:pt x="0" y="87683"/>
                  </a:lnTo>
                  <a:lnTo>
                    <a:pt x="0" y="676042"/>
                  </a:lnTo>
                  <a:lnTo>
                    <a:pt x="6890" y="710173"/>
                  </a:lnTo>
                  <a:lnTo>
                    <a:pt x="25682" y="738044"/>
                  </a:lnTo>
                  <a:lnTo>
                    <a:pt x="53553" y="756835"/>
                  </a:lnTo>
                  <a:lnTo>
                    <a:pt x="87683" y="763726"/>
                  </a:lnTo>
                  <a:lnTo>
                    <a:pt x="5686261" y="763726"/>
                  </a:lnTo>
                  <a:lnTo>
                    <a:pt x="5720391" y="756835"/>
                  </a:lnTo>
                  <a:lnTo>
                    <a:pt x="5748262" y="738044"/>
                  </a:lnTo>
                  <a:lnTo>
                    <a:pt x="5767053" y="710173"/>
                  </a:lnTo>
                  <a:lnTo>
                    <a:pt x="5773944" y="676042"/>
                  </a:lnTo>
                  <a:lnTo>
                    <a:pt x="5773944" y="87683"/>
                  </a:lnTo>
                  <a:lnTo>
                    <a:pt x="5767053" y="53552"/>
                  </a:lnTo>
                  <a:lnTo>
                    <a:pt x="5748262" y="25681"/>
                  </a:lnTo>
                  <a:lnTo>
                    <a:pt x="5720391" y="6890"/>
                  </a:lnTo>
                  <a:lnTo>
                    <a:pt x="5686261" y="0"/>
                  </a:lnTo>
                  <a:close/>
                </a:path>
              </a:pathLst>
            </a:custGeom>
            <a:solidFill>
              <a:srgbClr val="FFF4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12800" y="5693677"/>
              <a:ext cx="438112" cy="381414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7045002" y="5612747"/>
            <a:ext cx="3885565" cy="49784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259"/>
              </a:spcBef>
            </a:pPr>
            <a:r>
              <a:rPr sz="1600" dirty="0">
                <a:latin typeface="Arial MT"/>
                <a:cs typeface="Arial MT"/>
              </a:rPr>
              <a:t>Ensure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casualty’s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weapons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and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equipment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have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been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secured,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as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appropriate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524295" y="1889533"/>
            <a:ext cx="2052045" cy="223684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574166" y="1629075"/>
            <a:ext cx="1910928" cy="2652937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11746053" y="6573930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8</a:t>
            </a:fld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 </a:t>
            </a:r>
            <a:r>
              <a:rPr dirty="0"/>
              <a:t>24:</a:t>
            </a:r>
            <a:r>
              <a:rPr spc="-10" dirty="0"/>
              <a:t> </a:t>
            </a:r>
            <a:r>
              <a:rPr spc="-5" dirty="0"/>
              <a:t>Prepare For Evacuation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918738" y="703042"/>
            <a:ext cx="6402705" cy="105600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143635" marR="5080" indent="-1131570">
              <a:lnSpc>
                <a:spcPts val="3790"/>
              </a:lnSpc>
              <a:spcBef>
                <a:spcPts val="665"/>
              </a:spcBef>
            </a:pPr>
            <a:r>
              <a:rPr sz="3600" b="1" spc="-5" dirty="0">
                <a:latin typeface="Arial"/>
                <a:cs typeface="Arial"/>
              </a:rPr>
              <a:t>SUSPECTED</a:t>
            </a:r>
            <a:r>
              <a:rPr sz="3600" b="1" spc="-20" dirty="0"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SPINAL</a:t>
            </a:r>
            <a:r>
              <a:rPr sz="3600" b="1" spc="-8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25" dirty="0">
                <a:solidFill>
                  <a:srgbClr val="921928"/>
                </a:solidFill>
                <a:latin typeface="Arial"/>
                <a:cs typeface="Arial"/>
              </a:rPr>
              <a:t>INJURY </a:t>
            </a:r>
            <a:r>
              <a:rPr sz="3600" b="1" spc="-98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25" dirty="0">
                <a:latin typeface="Arial"/>
                <a:cs typeface="Arial"/>
              </a:rPr>
              <a:t>CONSIDERATIONS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27106" y="1914272"/>
            <a:ext cx="46964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CONSIDER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SPINAL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INJURY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dirty="0">
                <a:latin typeface="Arial MT"/>
                <a:cs typeface="Arial MT"/>
              </a:rPr>
              <a:t>in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casualty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with: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54118" y="2189726"/>
            <a:ext cx="3719829" cy="101600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1600" dirty="0">
                <a:latin typeface="Arial MT"/>
                <a:cs typeface="Arial MT"/>
              </a:rPr>
              <a:t>Blunt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trauma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with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spinal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pain</a:t>
            </a:r>
            <a:endParaRPr sz="1600">
              <a:latin typeface="Arial MT"/>
              <a:cs typeface="Arial MT"/>
            </a:endParaRPr>
          </a:p>
          <a:p>
            <a:pPr marL="12700" marR="5080">
              <a:lnSpc>
                <a:spcPct val="135400"/>
              </a:lnSpc>
            </a:pPr>
            <a:r>
              <a:rPr sz="1600" spc="-5" dirty="0">
                <a:latin typeface="Arial MT"/>
                <a:cs typeface="Arial MT"/>
              </a:rPr>
              <a:t>Visible hematoma/swelling </a:t>
            </a:r>
            <a:r>
              <a:rPr sz="1600" dirty="0">
                <a:latin typeface="Arial MT"/>
                <a:cs typeface="Arial MT"/>
              </a:rPr>
              <a:t>along spine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Radiating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pain,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unexplained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sensory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loss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73676" y="3476326"/>
            <a:ext cx="3544570" cy="83311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b="1" dirty="0">
                <a:latin typeface="Arial"/>
                <a:cs typeface="Arial"/>
              </a:rPr>
              <a:t>USE </a:t>
            </a:r>
            <a:r>
              <a:rPr sz="1800" b="1" spc="-5" dirty="0">
                <a:latin typeface="Arial"/>
                <a:cs typeface="Arial"/>
              </a:rPr>
              <a:t>RIGID LITTER </a:t>
            </a:r>
            <a:r>
              <a:rPr sz="1800" spc="-5" dirty="0">
                <a:latin typeface="Arial MT"/>
                <a:cs typeface="Arial MT"/>
              </a:rPr>
              <a:t>with adequate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support </a:t>
            </a:r>
            <a:r>
              <a:rPr sz="1800" spc="-5" dirty="0">
                <a:latin typeface="Arial MT"/>
                <a:cs typeface="Arial MT"/>
              </a:rPr>
              <a:t>to protect the </a:t>
            </a:r>
            <a:r>
              <a:rPr sz="1800" dirty="0">
                <a:latin typeface="Arial MT"/>
                <a:cs typeface="Arial MT"/>
              </a:rPr>
              <a:t>spinal cord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from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sustaining </a:t>
            </a:r>
            <a:r>
              <a:rPr sz="1800" dirty="0">
                <a:latin typeface="Arial MT"/>
                <a:cs typeface="Arial MT"/>
              </a:rPr>
              <a:t>secondary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injury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73676" y="4567758"/>
            <a:ext cx="2604135" cy="10998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297815">
              <a:lnSpc>
                <a:spcPts val="2100"/>
              </a:lnSpc>
              <a:spcBef>
                <a:spcPts val="219"/>
              </a:spcBef>
            </a:pPr>
            <a:r>
              <a:rPr sz="1800" b="1" spc="-5" dirty="0">
                <a:latin typeface="Arial"/>
                <a:cs typeface="Arial"/>
              </a:rPr>
              <a:t>CONSIDER USING 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MALLEABLE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SPLINT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ts val="2100"/>
              </a:lnSpc>
            </a:pPr>
            <a:r>
              <a:rPr sz="1800" spc="-5" dirty="0">
                <a:latin typeface="Arial MT"/>
                <a:cs typeface="Arial MT"/>
              </a:rPr>
              <a:t>to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form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C-collar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if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cervical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injury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is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suspected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2209" y="1906753"/>
            <a:ext cx="3787140" cy="83311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latin typeface="Arial MT"/>
                <a:cs typeface="Arial MT"/>
              </a:rPr>
              <a:t>C-spine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stabilization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is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not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necessary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for casualties </a:t>
            </a:r>
            <a:r>
              <a:rPr sz="1800" dirty="0">
                <a:latin typeface="Arial MT"/>
                <a:cs typeface="Arial MT"/>
              </a:rPr>
              <a:t>who have </a:t>
            </a:r>
            <a:r>
              <a:rPr sz="1800" spc="-5" dirty="0">
                <a:latin typeface="Arial MT"/>
                <a:cs typeface="Arial MT"/>
              </a:rPr>
              <a:t>sustained </a:t>
            </a:r>
            <a:r>
              <a:rPr sz="1800" dirty="0">
                <a:latin typeface="Arial MT"/>
                <a:cs typeface="Arial MT"/>
              </a:rPr>
              <a:t> only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penetrating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trauma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2209" y="2973553"/>
            <a:ext cx="3799204" cy="83311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latin typeface="Arial MT"/>
                <a:cs typeface="Arial MT"/>
              </a:rPr>
              <a:t>Spinal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immobilization </a:t>
            </a:r>
            <a:r>
              <a:rPr sz="1800" dirty="0">
                <a:latin typeface="Arial MT"/>
                <a:cs typeface="Arial MT"/>
              </a:rPr>
              <a:t>is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not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primary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objective </a:t>
            </a:r>
            <a:r>
              <a:rPr sz="1800" dirty="0">
                <a:latin typeface="Arial MT"/>
                <a:cs typeface="Arial MT"/>
              </a:rPr>
              <a:t>of Care Under </a:t>
            </a:r>
            <a:r>
              <a:rPr sz="1800" spc="-5" dirty="0">
                <a:latin typeface="Arial MT"/>
                <a:cs typeface="Arial MT"/>
              </a:rPr>
              <a:t>Fire </a:t>
            </a:r>
            <a:r>
              <a:rPr sz="1800" dirty="0">
                <a:latin typeface="Arial MT"/>
                <a:cs typeface="Arial MT"/>
              </a:rPr>
              <a:t>or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30" dirty="0">
                <a:latin typeface="Arial MT"/>
                <a:cs typeface="Arial MT"/>
              </a:rPr>
              <a:t>Tactical</a:t>
            </a:r>
            <a:r>
              <a:rPr sz="1800" spc="-5" dirty="0">
                <a:latin typeface="Arial MT"/>
                <a:cs typeface="Arial MT"/>
              </a:rPr>
              <a:t> Field</a:t>
            </a:r>
            <a:r>
              <a:rPr sz="1800" dirty="0">
                <a:latin typeface="Arial MT"/>
                <a:cs typeface="Arial MT"/>
              </a:rPr>
              <a:t> Care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2209" y="4040354"/>
            <a:ext cx="3533140" cy="83311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spc="-5" dirty="0">
                <a:latin typeface="Arial MT"/>
                <a:cs typeface="Arial MT"/>
              </a:rPr>
              <a:t>If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tactical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situation </a:t>
            </a:r>
            <a:r>
              <a:rPr sz="1800" dirty="0">
                <a:latin typeface="Arial MT"/>
                <a:cs typeface="Arial MT"/>
              </a:rPr>
              <a:t>allows,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consider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addressing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preparation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for</a:t>
            </a:r>
            <a:r>
              <a:rPr sz="1800" spc="-40" dirty="0">
                <a:latin typeface="Arial MT"/>
                <a:cs typeface="Arial MT"/>
              </a:rPr>
              <a:t> </a:t>
            </a:r>
            <a:r>
              <a:rPr sz="1800" spc="-30" dirty="0">
                <a:latin typeface="Arial MT"/>
                <a:cs typeface="Arial MT"/>
              </a:rPr>
              <a:t>Tactical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Evacuation</a:t>
            </a:r>
            <a:r>
              <a:rPr sz="1800" dirty="0">
                <a:latin typeface="Arial MT"/>
                <a:cs typeface="Arial MT"/>
              </a:rPr>
              <a:t> Care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95342" y="1945356"/>
            <a:ext cx="0" cy="828040"/>
          </a:xfrm>
          <a:custGeom>
            <a:avLst/>
            <a:gdLst/>
            <a:ahLst/>
            <a:cxnLst/>
            <a:rect l="l" t="t" r="r" b="b"/>
            <a:pathLst>
              <a:path h="828039">
                <a:moveTo>
                  <a:pt x="0" y="827999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95342" y="3032336"/>
            <a:ext cx="0" cy="828040"/>
          </a:xfrm>
          <a:custGeom>
            <a:avLst/>
            <a:gdLst/>
            <a:ahLst/>
            <a:cxnLst/>
            <a:rect l="l" t="t" r="r" b="b"/>
            <a:pathLst>
              <a:path h="828039">
                <a:moveTo>
                  <a:pt x="0" y="827999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93974" y="4119317"/>
            <a:ext cx="0" cy="828040"/>
          </a:xfrm>
          <a:custGeom>
            <a:avLst/>
            <a:gdLst/>
            <a:ahLst/>
            <a:cxnLst/>
            <a:rect l="l" t="t" r="r" b="b"/>
            <a:pathLst>
              <a:path h="828039">
                <a:moveTo>
                  <a:pt x="0" y="827999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647565" y="5244804"/>
            <a:ext cx="4371975" cy="1243330"/>
            <a:chOff x="647565" y="5244804"/>
            <a:chExt cx="4371975" cy="1243330"/>
          </a:xfrm>
        </p:grpSpPr>
        <p:sp>
          <p:nvSpPr>
            <p:cNvPr id="16" name="object 16"/>
            <p:cNvSpPr/>
            <p:nvPr/>
          </p:nvSpPr>
          <p:spPr>
            <a:xfrm>
              <a:off x="647565" y="5244804"/>
              <a:ext cx="4371975" cy="1243330"/>
            </a:xfrm>
            <a:custGeom>
              <a:avLst/>
              <a:gdLst/>
              <a:ahLst/>
              <a:cxnLst/>
              <a:rect l="l" t="t" r="r" b="b"/>
              <a:pathLst>
                <a:path w="4371975" h="1243329">
                  <a:moveTo>
                    <a:pt x="4229255" y="0"/>
                  </a:moveTo>
                  <a:lnTo>
                    <a:pt x="142722" y="0"/>
                  </a:lnTo>
                  <a:lnTo>
                    <a:pt x="97610" y="7276"/>
                  </a:lnTo>
                  <a:lnTo>
                    <a:pt x="58432" y="27537"/>
                  </a:lnTo>
                  <a:lnTo>
                    <a:pt x="27537" y="58432"/>
                  </a:lnTo>
                  <a:lnTo>
                    <a:pt x="7276" y="97610"/>
                  </a:lnTo>
                  <a:lnTo>
                    <a:pt x="0" y="142721"/>
                  </a:lnTo>
                  <a:lnTo>
                    <a:pt x="0" y="1100393"/>
                  </a:lnTo>
                  <a:lnTo>
                    <a:pt x="7276" y="1145504"/>
                  </a:lnTo>
                  <a:lnTo>
                    <a:pt x="27537" y="1184683"/>
                  </a:lnTo>
                  <a:lnTo>
                    <a:pt x="58432" y="1215578"/>
                  </a:lnTo>
                  <a:lnTo>
                    <a:pt x="97610" y="1235839"/>
                  </a:lnTo>
                  <a:lnTo>
                    <a:pt x="142722" y="1243115"/>
                  </a:lnTo>
                  <a:lnTo>
                    <a:pt x="4229255" y="1243115"/>
                  </a:lnTo>
                  <a:lnTo>
                    <a:pt x="4274367" y="1235839"/>
                  </a:lnTo>
                  <a:lnTo>
                    <a:pt x="4313545" y="1215578"/>
                  </a:lnTo>
                  <a:lnTo>
                    <a:pt x="4344441" y="1184683"/>
                  </a:lnTo>
                  <a:lnTo>
                    <a:pt x="4364702" y="1145504"/>
                  </a:lnTo>
                  <a:lnTo>
                    <a:pt x="4371978" y="1100393"/>
                  </a:lnTo>
                  <a:lnTo>
                    <a:pt x="4371978" y="142721"/>
                  </a:lnTo>
                  <a:lnTo>
                    <a:pt x="4364702" y="97610"/>
                  </a:lnTo>
                  <a:lnTo>
                    <a:pt x="4344441" y="58432"/>
                  </a:lnTo>
                  <a:lnTo>
                    <a:pt x="4313545" y="27537"/>
                  </a:lnTo>
                  <a:lnTo>
                    <a:pt x="4274367" y="7276"/>
                  </a:lnTo>
                  <a:lnTo>
                    <a:pt x="4229255" y="0"/>
                  </a:lnTo>
                  <a:close/>
                </a:path>
              </a:pathLst>
            </a:custGeom>
            <a:solidFill>
              <a:srgbClr val="FFF4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179" y="5406541"/>
              <a:ext cx="445790" cy="388100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1393407" y="5335839"/>
            <a:ext cx="3493770" cy="95504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259"/>
              </a:spcBef>
            </a:pPr>
            <a:r>
              <a:rPr sz="1600" dirty="0">
                <a:latin typeface="Arial MT"/>
                <a:cs typeface="Arial MT"/>
              </a:rPr>
              <a:t>Long spine boards and </a:t>
            </a:r>
            <a:r>
              <a:rPr sz="1600" spc="-5" dirty="0">
                <a:latin typeface="Arial MT"/>
                <a:cs typeface="Arial MT"/>
              </a:rPr>
              <a:t>immobilization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materials </a:t>
            </a:r>
            <a:r>
              <a:rPr sz="1600" dirty="0">
                <a:latin typeface="Arial MT"/>
                <a:cs typeface="Arial MT"/>
              </a:rPr>
              <a:t>usually not available –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consider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requesting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special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equipment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from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20" dirty="0">
                <a:latin typeface="Arial MT"/>
                <a:cs typeface="Arial MT"/>
              </a:rPr>
              <a:t>MEDEVAC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62736" y="3250965"/>
            <a:ext cx="3233607" cy="3182523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5634944" y="2335291"/>
            <a:ext cx="0" cy="259715"/>
          </a:xfrm>
          <a:custGeom>
            <a:avLst/>
            <a:gdLst/>
            <a:ahLst/>
            <a:cxnLst/>
            <a:rect l="l" t="t" r="r" b="b"/>
            <a:pathLst>
              <a:path h="259714">
                <a:moveTo>
                  <a:pt x="0" y="259637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634944" y="2655569"/>
            <a:ext cx="0" cy="259715"/>
          </a:xfrm>
          <a:custGeom>
            <a:avLst/>
            <a:gdLst/>
            <a:ahLst/>
            <a:cxnLst/>
            <a:rect l="l" t="t" r="r" b="b"/>
            <a:pathLst>
              <a:path h="259714">
                <a:moveTo>
                  <a:pt x="0" y="259637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634944" y="2991328"/>
            <a:ext cx="0" cy="259715"/>
          </a:xfrm>
          <a:custGeom>
            <a:avLst/>
            <a:gdLst/>
            <a:ahLst/>
            <a:cxnLst/>
            <a:rect l="l" t="t" r="r" b="b"/>
            <a:pathLst>
              <a:path h="259714">
                <a:moveTo>
                  <a:pt x="0" y="259637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1746053" y="6573930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9</a:t>
            </a:fld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Words>1419</Words>
  <Application>Microsoft Office PowerPoint</Application>
  <PresentationFormat>Widescreen</PresentationFormat>
  <Paragraphs>233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Arial Black</vt:lpstr>
      <vt:lpstr>Arial MT</vt:lpstr>
      <vt:lpstr>Calibri</vt:lpstr>
      <vt:lpstr>Trebuchet MS</vt:lpstr>
      <vt:lpstr>Office Theme</vt:lpstr>
      <vt:lpstr>TACTICAL COMBAT  CASUALTY CARE COURSE</vt:lpstr>
      <vt:lpstr>Module 24: Prepare For Evacuation</vt:lpstr>
      <vt:lpstr>Module 24: Prepare For Evacuation</vt:lpstr>
      <vt:lpstr>Module 24: Prepare For Evacuation</vt:lpstr>
      <vt:lpstr>PowerPoint Presentation</vt:lpstr>
      <vt:lpstr>Module 24: Prepare For Evacuation</vt:lpstr>
      <vt:lpstr>Module 24: Prepare For Evacuation</vt:lpstr>
      <vt:lpstr>Module 24: Prepare For Evacuation</vt:lpstr>
      <vt:lpstr>Module 24: Prepare For Evacuation</vt:lpstr>
      <vt:lpstr>Module 24: Prepare For Evacuation</vt:lpstr>
      <vt:lpstr>Module 24: Prepare For Evacuation</vt:lpstr>
      <vt:lpstr>Module 24: Prepare For Evacuation</vt:lpstr>
      <vt:lpstr>Module 24: Prepare For Evacuation</vt:lpstr>
      <vt:lpstr>TRANSITIONING CARE TO EVACUATION PERSONNEL</vt:lpstr>
      <vt:lpstr>PowerPoint Presentation</vt:lpstr>
      <vt:lpstr>PREPARE FOR  EVACUATION SKILL STATION</vt:lpstr>
      <vt:lpstr>Module 24: Prepare For Evacuation</vt:lpstr>
      <vt:lpstr>CHECK ON LEARNING</vt:lpstr>
      <vt:lpstr>Module 24: Prepare For Evacuation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CMC Mod 24 PrepareForEvacuation V1.11 JTS FINAL</dc:title>
  <cp:lastModifiedBy>adam rafferty</cp:lastModifiedBy>
  <cp:revision>1</cp:revision>
  <dcterms:created xsi:type="dcterms:W3CDTF">2023-08-01T21:02:10Z</dcterms:created>
  <dcterms:modified xsi:type="dcterms:W3CDTF">2023-10-02T21:04:11Z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2022-06-09T00:00:00Z</vt:filetime>
  </property>
  <property fmtid="{D5CDD505-2E9C-101B-9397-08002B2CF9AE}" pid="3" name="Creator">
    <vt:lpwstr>Keynote</vt:lpwstr>
  </property>
  <property fmtid="{D5CDD505-2E9C-101B-9397-08002B2CF9AE}" pid="4" name="LastSaved">
    <vt:filetime>2023-08-01T00:00:00Z</vt:filetime>
  </property>
</Properties>
</file>